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82" r:id="rId4"/>
    <p:sldId id="283" r:id="rId5"/>
    <p:sldId id="286" r:id="rId6"/>
    <p:sldId id="284" r:id="rId7"/>
    <p:sldId id="258" r:id="rId8"/>
    <p:sldId id="291" r:id="rId9"/>
    <p:sldId id="257" r:id="rId10"/>
    <p:sldId id="274" r:id="rId11"/>
    <p:sldId id="277" r:id="rId12"/>
    <p:sldId id="275" r:id="rId13"/>
    <p:sldId id="303" r:id="rId14"/>
    <p:sldId id="298" r:id="rId15"/>
    <p:sldId id="285" r:id="rId16"/>
    <p:sldId id="302" r:id="rId17"/>
    <p:sldId id="261" r:id="rId18"/>
    <p:sldId id="264" r:id="rId19"/>
    <p:sldId id="301" r:id="rId20"/>
    <p:sldId id="292" r:id="rId21"/>
    <p:sldId id="288" r:id="rId22"/>
    <p:sldId id="267" r:id="rId23"/>
    <p:sldId id="268" r:id="rId24"/>
    <p:sldId id="290" r:id="rId25"/>
    <p:sldId id="294" r:id="rId26"/>
    <p:sldId id="295" r:id="rId27"/>
    <p:sldId id="297" r:id="rId28"/>
    <p:sldId id="299" r:id="rId29"/>
    <p:sldId id="300" r:id="rId30"/>
    <p:sldId id="296" r:id="rId31"/>
    <p:sldId id="270" r:id="rId32"/>
    <p:sldId id="271" r:id="rId33"/>
    <p:sldId id="272" r:id="rId34"/>
    <p:sldId id="304" r:id="rId35"/>
    <p:sldId id="262" r:id="rId36"/>
    <p:sldId id="263"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93324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42141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45254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67242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40587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81529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72057889-6DBE-4681-80F3-66DE9CF80135}" type="datetimeFigureOut">
              <a:rPr lang="es-ES" smtClean="0"/>
              <a:t>29/08/2023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176078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72057889-6DBE-4681-80F3-66DE9CF80135}" type="datetimeFigureOut">
              <a:rPr lang="es-ES" smtClean="0"/>
              <a:t>29/08/2023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6909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2057889-6DBE-4681-80F3-66DE9CF80135}" type="datetimeFigureOut">
              <a:rPr lang="es-ES" smtClean="0"/>
              <a:t>29/08/2023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77724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503190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699214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57889-6DBE-4681-80F3-66DE9CF80135}" type="datetimeFigureOut">
              <a:rPr lang="es-ES" smtClean="0"/>
              <a:t>29/08/2023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1C10F-6E65-47A6-89CC-2DBB9C5BD807}" type="slidenum">
              <a:rPr lang="es-ES" smtClean="0"/>
              <a:t>‹Nº›</a:t>
            </a:fld>
            <a:endParaRPr lang="es-ES"/>
          </a:p>
        </p:txBody>
      </p:sp>
    </p:spTree>
    <p:extLst>
      <p:ext uri="{BB962C8B-B14F-4D97-AF65-F5344CB8AC3E}">
        <p14:creationId xmlns:p14="http://schemas.microsoft.com/office/powerpoint/2010/main" val="1617584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solidFill>
            <a:srgbClr val="00B050"/>
          </a:solidFill>
        </p:spPr>
        <p:txBody>
          <a:bodyPr>
            <a:normAutofit/>
          </a:bodyPr>
          <a:lstStyle/>
          <a:p>
            <a:r>
              <a:rPr lang="es-ES" sz="4400" dirty="0" smtClean="0">
                <a:solidFill>
                  <a:schemeClr val="bg1"/>
                </a:solidFill>
              </a:rPr>
              <a:t>INTRODUCTION TO EPIGENOME-WIDE ASSOCIATION STUDIES (EWAS)</a:t>
            </a:r>
            <a:br>
              <a:rPr lang="es-ES" sz="4400" dirty="0" smtClean="0">
                <a:solidFill>
                  <a:schemeClr val="bg1"/>
                </a:solidFill>
              </a:rPr>
            </a:br>
            <a:endParaRPr lang="es-ES" sz="4400" dirty="0">
              <a:solidFill>
                <a:schemeClr val="bg1"/>
              </a:solidFill>
            </a:endParaRPr>
          </a:p>
        </p:txBody>
      </p:sp>
      <p:sp>
        <p:nvSpPr>
          <p:cNvPr id="3" name="Subtítulo 2"/>
          <p:cNvSpPr>
            <a:spLocks noGrp="1"/>
          </p:cNvSpPr>
          <p:nvPr>
            <p:ph type="subTitle" idx="1"/>
          </p:nvPr>
        </p:nvSpPr>
        <p:spPr>
          <a:solidFill>
            <a:srgbClr val="92D050"/>
          </a:solidFill>
        </p:spPr>
        <p:txBody>
          <a:bodyPr>
            <a:noAutofit/>
          </a:bodyPr>
          <a:lstStyle/>
          <a:p>
            <a:endParaRPr lang="es-ES" sz="3200" dirty="0" smtClean="0">
              <a:solidFill>
                <a:schemeClr val="bg1"/>
              </a:solidFill>
            </a:endParaRPr>
          </a:p>
          <a:p>
            <a:r>
              <a:rPr lang="es-ES" sz="3200" dirty="0">
                <a:solidFill>
                  <a:schemeClr val="bg1"/>
                </a:solidFill>
              </a:rPr>
              <a:t>2</a:t>
            </a:r>
            <a:r>
              <a:rPr lang="es-ES" sz="3200" dirty="0" smtClean="0">
                <a:solidFill>
                  <a:schemeClr val="bg1"/>
                </a:solidFill>
              </a:rPr>
              <a:t>. PRE-PROCESSING OF DNA METHYLATION DATA</a:t>
            </a:r>
          </a:p>
          <a:p>
            <a:r>
              <a:rPr lang="es-ES" sz="3200" dirty="0" smtClean="0">
                <a:solidFill>
                  <a:schemeClr val="bg1"/>
                </a:solidFill>
              </a:rPr>
              <a:t>(THEORY)</a:t>
            </a:r>
            <a:endParaRPr lang="es-ES" sz="3200" dirty="0">
              <a:solidFill>
                <a:schemeClr val="bg1"/>
              </a:solidFill>
            </a:endParaRPr>
          </a:p>
        </p:txBody>
      </p:sp>
    </p:spTree>
    <p:extLst>
      <p:ext uri="{BB962C8B-B14F-4D97-AF65-F5344CB8AC3E}">
        <p14:creationId xmlns:p14="http://schemas.microsoft.com/office/powerpoint/2010/main" val="11759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a:t>Illumina</a:t>
            </a:r>
            <a:r>
              <a:rPr lang="es-ES" b="1" dirty="0"/>
              <a:t> </a:t>
            </a:r>
            <a:r>
              <a:rPr lang="es-ES" b="1" dirty="0" err="1"/>
              <a:t>Infinium</a:t>
            </a:r>
            <a:r>
              <a:rPr lang="es-ES" b="1" dirty="0"/>
              <a:t> </a:t>
            </a:r>
            <a:r>
              <a:rPr lang="es-ES" b="1" dirty="0" err="1" smtClean="0"/>
              <a:t>technology</a:t>
            </a:r>
            <a:endParaRPr lang="es-ES" b="1" dirty="0"/>
          </a:p>
          <a:p>
            <a:pPr marL="514350" indent="-514350">
              <a:buAutoNum type="arabicParenR"/>
            </a:pPr>
            <a:endParaRPr lang="es-ES" sz="2000" dirty="0" smtClean="0"/>
          </a:p>
          <a:p>
            <a:pPr marL="514350" indent="-514350">
              <a:buAutoNum type="arabicParenR"/>
            </a:pPr>
            <a:r>
              <a:rPr lang="es-ES" sz="2000" dirty="0" err="1" smtClean="0"/>
              <a:t>Bisulfite</a:t>
            </a:r>
            <a:r>
              <a:rPr lang="es-ES" sz="2000" dirty="0" smtClean="0"/>
              <a:t> </a:t>
            </a:r>
            <a:r>
              <a:rPr lang="es-ES" sz="2000" dirty="0" err="1" smtClean="0"/>
              <a:t>conversion</a:t>
            </a:r>
            <a:endParaRPr lang="es-ES" sz="2000" dirty="0" smtClean="0"/>
          </a:p>
          <a:p>
            <a:pPr marL="514350" indent="-514350">
              <a:buAutoNum type="arabicParenR"/>
            </a:pPr>
            <a:endParaRPr lang="es-ES" sz="2400" dirty="0" smtClean="0"/>
          </a:p>
          <a:p>
            <a:pPr marL="0" indent="0">
              <a:buNone/>
            </a:pPr>
            <a:endParaRPr lang="es-ES" sz="2400" dirty="0" smtClean="0"/>
          </a:p>
        </p:txBody>
      </p:sp>
      <p:grpSp>
        <p:nvGrpSpPr>
          <p:cNvPr id="34" name="Grupo 33"/>
          <p:cNvGrpSpPr/>
          <p:nvPr/>
        </p:nvGrpSpPr>
        <p:grpSpPr>
          <a:xfrm>
            <a:off x="-76528" y="2549235"/>
            <a:ext cx="4278578" cy="3389746"/>
            <a:chOff x="257172" y="2219036"/>
            <a:chExt cx="3982316" cy="3091874"/>
          </a:xfrm>
        </p:grpSpPr>
        <p:pic>
          <p:nvPicPr>
            <p:cNvPr id="35" name="Picture 4" descr="https://www.diagenode.com/img/categories/bisulfite-conversion/bisulfite-conversion-acgautac.png"/>
            <p:cNvPicPr>
              <a:picLocks noChangeAspect="1" noChangeArrowheads="1"/>
            </p:cNvPicPr>
            <p:nvPr/>
          </p:nvPicPr>
          <p:blipFill rotWithShape="1">
            <a:blip r:embed="rId2">
              <a:extLst>
                <a:ext uri="{28A0092B-C50C-407E-A947-70E740481C1C}">
                  <a14:useLocalDpi xmlns:a14="http://schemas.microsoft.com/office/drawing/2010/main" val="0"/>
                </a:ext>
              </a:extLst>
            </a:blip>
            <a:srcRect b="14837"/>
            <a:stretch/>
          </p:blipFill>
          <p:spPr bwMode="auto">
            <a:xfrm>
              <a:off x="257172" y="2219036"/>
              <a:ext cx="3982316" cy="3091874"/>
            </a:xfrm>
            <a:prstGeom prst="rect">
              <a:avLst/>
            </a:prstGeom>
            <a:noFill/>
            <a:extLst>
              <a:ext uri="{909E8E84-426E-40DD-AFC4-6F175D3DCCD1}">
                <a14:hiddenFill xmlns:a14="http://schemas.microsoft.com/office/drawing/2010/main">
                  <a:solidFill>
                    <a:srgbClr val="FFFFFF"/>
                  </a:solidFill>
                </a14:hiddenFill>
              </a:ext>
            </a:extLst>
          </p:spPr>
        </p:pic>
        <p:sp>
          <p:nvSpPr>
            <p:cNvPr id="36" name="Elipse 35"/>
            <p:cNvSpPr/>
            <p:nvPr/>
          </p:nvSpPr>
          <p:spPr>
            <a:xfrm>
              <a:off x="1988261" y="4950693"/>
              <a:ext cx="287777" cy="314037"/>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3646193" y="4946081"/>
              <a:ext cx="287777" cy="314037"/>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0258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a:t>Illumina</a:t>
            </a:r>
            <a:r>
              <a:rPr lang="es-ES" b="1" dirty="0"/>
              <a:t> </a:t>
            </a:r>
            <a:r>
              <a:rPr lang="es-ES" b="1" dirty="0" err="1"/>
              <a:t>Infinium</a:t>
            </a:r>
            <a:r>
              <a:rPr lang="es-ES" b="1" dirty="0"/>
              <a:t> </a:t>
            </a:r>
            <a:r>
              <a:rPr lang="es-ES" b="1" dirty="0" err="1" smtClean="0"/>
              <a:t>technology</a:t>
            </a:r>
            <a:endParaRPr lang="es-ES" b="1" dirty="0"/>
          </a:p>
          <a:p>
            <a:pPr marL="514350" indent="-514350">
              <a:buAutoNum type="arabicParenR"/>
            </a:pPr>
            <a:endParaRPr lang="es-ES" sz="2000" dirty="0" smtClean="0"/>
          </a:p>
          <a:p>
            <a:pPr marL="514350" indent="-514350">
              <a:buAutoNum type="arabicParenR"/>
            </a:pPr>
            <a:r>
              <a:rPr lang="es-ES" sz="2000" dirty="0" err="1" smtClean="0"/>
              <a:t>Bisulfite</a:t>
            </a:r>
            <a:r>
              <a:rPr lang="es-ES" sz="2000" dirty="0" smtClean="0"/>
              <a:t> </a:t>
            </a:r>
            <a:r>
              <a:rPr lang="es-ES" sz="2000" dirty="0" err="1" smtClean="0"/>
              <a:t>conversion</a:t>
            </a:r>
            <a:endParaRPr lang="es-ES" sz="2000" dirty="0" smtClean="0"/>
          </a:p>
          <a:p>
            <a:pPr marL="514350" indent="-514350">
              <a:buAutoNum type="arabicParenR"/>
            </a:pPr>
            <a:endParaRPr lang="es-ES" sz="2400" dirty="0" smtClean="0"/>
          </a:p>
          <a:p>
            <a:pPr marL="0" indent="0">
              <a:buNone/>
            </a:pPr>
            <a:endParaRPr lang="es-ES" sz="2400" dirty="0" smtClean="0"/>
          </a:p>
        </p:txBody>
      </p:sp>
      <p:grpSp>
        <p:nvGrpSpPr>
          <p:cNvPr id="13" name="Grupo 12"/>
          <p:cNvGrpSpPr/>
          <p:nvPr/>
        </p:nvGrpSpPr>
        <p:grpSpPr>
          <a:xfrm>
            <a:off x="-76528" y="2549235"/>
            <a:ext cx="4278578" cy="3389746"/>
            <a:chOff x="257172" y="2219036"/>
            <a:chExt cx="3982316" cy="3091874"/>
          </a:xfrm>
        </p:grpSpPr>
        <p:pic>
          <p:nvPicPr>
            <p:cNvPr id="3076" name="Picture 4" descr="https://www.diagenode.com/img/categories/bisulfite-conversion/bisulfite-conversion-acgautac.png"/>
            <p:cNvPicPr>
              <a:picLocks noChangeAspect="1" noChangeArrowheads="1"/>
            </p:cNvPicPr>
            <p:nvPr/>
          </p:nvPicPr>
          <p:blipFill rotWithShape="1">
            <a:blip r:embed="rId2">
              <a:extLst>
                <a:ext uri="{28A0092B-C50C-407E-A947-70E740481C1C}">
                  <a14:useLocalDpi xmlns:a14="http://schemas.microsoft.com/office/drawing/2010/main" val="0"/>
                </a:ext>
              </a:extLst>
            </a:blip>
            <a:srcRect b="14837"/>
            <a:stretch/>
          </p:blipFill>
          <p:spPr bwMode="auto">
            <a:xfrm>
              <a:off x="257172" y="2219036"/>
              <a:ext cx="3982316" cy="3091874"/>
            </a:xfrm>
            <a:prstGeom prst="rect">
              <a:avLst/>
            </a:prstGeom>
            <a:noFill/>
            <a:extLst>
              <a:ext uri="{909E8E84-426E-40DD-AFC4-6F175D3DCCD1}">
                <a14:hiddenFill xmlns:a14="http://schemas.microsoft.com/office/drawing/2010/main">
                  <a:solidFill>
                    <a:srgbClr val="FFFFFF"/>
                  </a:solidFill>
                </a14:hiddenFill>
              </a:ext>
            </a:extLst>
          </p:spPr>
        </p:pic>
        <p:sp>
          <p:nvSpPr>
            <p:cNvPr id="12" name="Elipse 11"/>
            <p:cNvSpPr/>
            <p:nvPr/>
          </p:nvSpPr>
          <p:spPr>
            <a:xfrm>
              <a:off x="1988261" y="4950693"/>
              <a:ext cx="287777" cy="314037"/>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646193" y="4946081"/>
              <a:ext cx="287777" cy="314037"/>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4098" name="Picture 2" descr="https://www.illumina.com/content/dam/illumina-marketing/images/science/v2/web-graphic/multi-sample-array-formats-web-graphic.jpg"/>
          <p:cNvPicPr>
            <a:picLocks noChangeAspect="1" noChangeArrowheads="1"/>
          </p:cNvPicPr>
          <p:nvPr/>
        </p:nvPicPr>
        <p:blipFill rotWithShape="1">
          <a:blip r:embed="rId3">
            <a:extLst>
              <a:ext uri="{28A0092B-C50C-407E-A947-70E740481C1C}">
                <a14:useLocalDpi xmlns:a14="http://schemas.microsoft.com/office/drawing/2010/main" val="0"/>
              </a:ext>
            </a:extLst>
          </a:blip>
          <a:srcRect l="37336" r="36870"/>
          <a:stretch/>
        </p:blipFill>
        <p:spPr bwMode="auto">
          <a:xfrm>
            <a:off x="7241309" y="2478851"/>
            <a:ext cx="1663394" cy="4162093"/>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p:cNvPicPr>
            <a:picLocks noChangeAspect="1"/>
          </p:cNvPicPr>
          <p:nvPr/>
        </p:nvPicPr>
        <p:blipFill rotWithShape="1">
          <a:blip r:embed="rId4"/>
          <a:srcRect l="2736" t="19759" r="70195" b="28651"/>
          <a:stretch/>
        </p:blipFill>
        <p:spPr>
          <a:xfrm>
            <a:off x="9033502" y="3560679"/>
            <a:ext cx="2789695" cy="2710811"/>
          </a:xfrm>
          <a:prstGeom prst="rect">
            <a:avLst/>
          </a:prstGeom>
        </p:spPr>
      </p:pic>
      <p:pic>
        <p:nvPicPr>
          <p:cNvPr id="25" name="Imagen 24"/>
          <p:cNvPicPr>
            <a:picLocks noChangeAspect="1"/>
          </p:cNvPicPr>
          <p:nvPr/>
        </p:nvPicPr>
        <p:blipFill rotWithShape="1">
          <a:blip r:embed="rId5"/>
          <a:srcRect l="79381" t="27788" r="2336" b="13808"/>
          <a:stretch/>
        </p:blipFill>
        <p:spPr>
          <a:xfrm>
            <a:off x="5523659" y="2435630"/>
            <a:ext cx="1717650" cy="2914990"/>
          </a:xfrm>
          <a:prstGeom prst="rect">
            <a:avLst/>
          </a:prstGeom>
        </p:spPr>
      </p:pic>
      <p:sp>
        <p:nvSpPr>
          <p:cNvPr id="5" name="CuadroTexto 4"/>
          <p:cNvSpPr txBox="1"/>
          <p:nvPr/>
        </p:nvSpPr>
        <p:spPr>
          <a:xfrm>
            <a:off x="5896865" y="1905207"/>
            <a:ext cx="2855141" cy="400110"/>
          </a:xfrm>
          <a:prstGeom prst="rect">
            <a:avLst/>
          </a:prstGeom>
          <a:noFill/>
        </p:spPr>
        <p:txBody>
          <a:bodyPr wrap="none" rtlCol="0">
            <a:spAutoFit/>
          </a:bodyPr>
          <a:lstStyle/>
          <a:p>
            <a:r>
              <a:rPr lang="es-ES" sz="2000" dirty="0" smtClean="0"/>
              <a:t>2) </a:t>
            </a:r>
            <a:r>
              <a:rPr lang="es-ES" sz="2000" dirty="0" err="1" smtClean="0"/>
              <a:t>BeadChip</a:t>
            </a:r>
            <a:r>
              <a:rPr lang="es-ES" sz="2000" dirty="0" smtClean="0"/>
              <a:t> </a:t>
            </a:r>
            <a:r>
              <a:rPr lang="es-ES" sz="2000" dirty="0" err="1" smtClean="0"/>
              <a:t>hybridization</a:t>
            </a:r>
            <a:endParaRPr lang="es-ES" sz="2000" dirty="0"/>
          </a:p>
        </p:txBody>
      </p:sp>
      <p:sp>
        <p:nvSpPr>
          <p:cNvPr id="6" name="Rectángulo 5"/>
          <p:cNvSpPr/>
          <p:nvPr/>
        </p:nvSpPr>
        <p:spPr>
          <a:xfrm>
            <a:off x="7241309" y="5846617"/>
            <a:ext cx="147782" cy="424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9033502" y="6331709"/>
            <a:ext cx="1754006" cy="369332"/>
          </a:xfrm>
          <a:prstGeom prst="rect">
            <a:avLst/>
          </a:prstGeom>
          <a:noFill/>
        </p:spPr>
        <p:txBody>
          <a:bodyPr wrap="none" rtlCol="0">
            <a:spAutoFit/>
          </a:bodyPr>
          <a:lstStyle/>
          <a:p>
            <a:r>
              <a:rPr lang="es-ES" dirty="0" smtClean="0"/>
              <a:t>&gt;1 </a:t>
            </a:r>
            <a:r>
              <a:rPr lang="es-ES" dirty="0" err="1" smtClean="0"/>
              <a:t>bead</a:t>
            </a:r>
            <a:r>
              <a:rPr lang="es-ES" dirty="0" smtClean="0"/>
              <a:t> per </a:t>
            </a:r>
            <a:r>
              <a:rPr lang="es-ES" dirty="0" err="1" smtClean="0"/>
              <a:t>CpG</a:t>
            </a:r>
            <a:endParaRPr lang="es-ES" dirty="0"/>
          </a:p>
        </p:txBody>
      </p:sp>
    </p:spTree>
    <p:extLst>
      <p:ext uri="{BB962C8B-B14F-4D97-AF65-F5344CB8AC3E}">
        <p14:creationId xmlns:p14="http://schemas.microsoft.com/office/powerpoint/2010/main" val="77663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a:t>Illumina</a:t>
            </a:r>
            <a:r>
              <a:rPr lang="es-ES" b="1" dirty="0"/>
              <a:t> </a:t>
            </a:r>
            <a:r>
              <a:rPr lang="es-ES" b="1" dirty="0" err="1"/>
              <a:t>Infinium</a:t>
            </a:r>
            <a:r>
              <a:rPr lang="es-ES" b="1" dirty="0"/>
              <a:t> </a:t>
            </a:r>
            <a:r>
              <a:rPr lang="es-ES" b="1" dirty="0" err="1"/>
              <a:t>technology</a:t>
            </a:r>
            <a:endParaRPr lang="es-ES" b="1" dirty="0"/>
          </a:p>
        </p:txBody>
      </p:sp>
      <p:pic>
        <p:nvPicPr>
          <p:cNvPr id="2050" name="Picture 2" descr="https://raw.githubusercontent.com/FoxoTech/methylprep/master/docs/introduction/probe_ty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65709" b="8784"/>
          <a:stretch/>
        </p:blipFill>
        <p:spPr bwMode="auto">
          <a:xfrm>
            <a:off x="6023662" y="4071268"/>
            <a:ext cx="5397731" cy="14173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o 14"/>
          <p:cNvGrpSpPr/>
          <p:nvPr/>
        </p:nvGrpSpPr>
        <p:grpSpPr>
          <a:xfrm>
            <a:off x="1634430" y="2224777"/>
            <a:ext cx="3129402" cy="1215960"/>
            <a:chOff x="1729688" y="2142836"/>
            <a:chExt cx="3129402" cy="1215960"/>
          </a:xfrm>
        </p:grpSpPr>
        <p:pic>
          <p:nvPicPr>
            <p:cNvPr id="9" name="Imagen 8"/>
            <p:cNvPicPr>
              <a:picLocks noChangeAspect="1"/>
            </p:cNvPicPr>
            <p:nvPr/>
          </p:nvPicPr>
          <p:blipFill rotWithShape="1">
            <a:blip r:embed="rId3"/>
            <a:srcRect t="19759" r="66153" b="28651"/>
            <a:stretch/>
          </p:blipFill>
          <p:spPr>
            <a:xfrm>
              <a:off x="1729688" y="2142836"/>
              <a:ext cx="1564701" cy="1215960"/>
            </a:xfrm>
            <a:prstGeom prst="rect">
              <a:avLst/>
            </a:prstGeom>
          </p:spPr>
        </p:pic>
        <p:pic>
          <p:nvPicPr>
            <p:cNvPr id="10" name="Imagen 9"/>
            <p:cNvPicPr>
              <a:picLocks noChangeAspect="1"/>
            </p:cNvPicPr>
            <p:nvPr/>
          </p:nvPicPr>
          <p:blipFill rotWithShape="1">
            <a:blip r:embed="rId3"/>
            <a:srcRect t="19759" r="66153" b="28651"/>
            <a:stretch/>
          </p:blipFill>
          <p:spPr>
            <a:xfrm>
              <a:off x="3294389" y="2142836"/>
              <a:ext cx="1564701" cy="1215960"/>
            </a:xfrm>
            <a:prstGeom prst="rect">
              <a:avLst/>
            </a:prstGeom>
          </p:spPr>
        </p:pic>
        <p:sp>
          <p:nvSpPr>
            <p:cNvPr id="8" name="CuadroTexto 7"/>
            <p:cNvSpPr txBox="1"/>
            <p:nvPr/>
          </p:nvSpPr>
          <p:spPr>
            <a:xfrm>
              <a:off x="3790692" y="2603094"/>
              <a:ext cx="364202" cy="338554"/>
            </a:xfrm>
            <a:prstGeom prst="rect">
              <a:avLst/>
            </a:prstGeom>
            <a:noFill/>
          </p:spPr>
          <p:txBody>
            <a:bodyPr wrap="none" rtlCol="0">
              <a:spAutoFit/>
            </a:bodyPr>
            <a:lstStyle/>
            <a:p>
              <a:r>
                <a:rPr lang="es-ES" sz="1600" b="1" dirty="0" smtClean="0"/>
                <a:t>M</a:t>
              </a:r>
              <a:endParaRPr lang="es-ES" sz="1600" b="1" dirty="0"/>
            </a:p>
          </p:txBody>
        </p:sp>
        <p:sp>
          <p:nvSpPr>
            <p:cNvPr id="13" name="CuadroTexto 12"/>
            <p:cNvSpPr txBox="1"/>
            <p:nvPr/>
          </p:nvSpPr>
          <p:spPr>
            <a:xfrm>
              <a:off x="2247806" y="2603094"/>
              <a:ext cx="319318" cy="338554"/>
            </a:xfrm>
            <a:prstGeom prst="rect">
              <a:avLst/>
            </a:prstGeom>
            <a:noFill/>
          </p:spPr>
          <p:txBody>
            <a:bodyPr wrap="none" rtlCol="0">
              <a:spAutoFit/>
            </a:bodyPr>
            <a:lstStyle/>
            <a:p>
              <a:r>
                <a:rPr lang="es-ES" sz="1600" b="1" dirty="0" smtClean="0"/>
                <a:t>U</a:t>
              </a:r>
              <a:endParaRPr lang="es-ES" sz="1600" b="1" dirty="0"/>
            </a:p>
          </p:txBody>
        </p:sp>
      </p:grpSp>
      <p:grpSp>
        <p:nvGrpSpPr>
          <p:cNvPr id="14" name="Grupo 13"/>
          <p:cNvGrpSpPr/>
          <p:nvPr/>
        </p:nvGrpSpPr>
        <p:grpSpPr>
          <a:xfrm>
            <a:off x="7940178" y="2246332"/>
            <a:ext cx="1564701" cy="1215960"/>
            <a:chOff x="2512038" y="5204690"/>
            <a:chExt cx="1564701" cy="1215960"/>
          </a:xfrm>
        </p:grpSpPr>
        <p:pic>
          <p:nvPicPr>
            <p:cNvPr id="11" name="Imagen 10"/>
            <p:cNvPicPr>
              <a:picLocks noChangeAspect="1"/>
            </p:cNvPicPr>
            <p:nvPr/>
          </p:nvPicPr>
          <p:blipFill rotWithShape="1">
            <a:blip r:embed="rId3"/>
            <a:srcRect t="19759" r="66153" b="28651"/>
            <a:stretch/>
          </p:blipFill>
          <p:spPr>
            <a:xfrm>
              <a:off x="2512038" y="5204690"/>
              <a:ext cx="1564701" cy="1215960"/>
            </a:xfrm>
            <a:prstGeom prst="rect">
              <a:avLst/>
            </a:prstGeom>
          </p:spPr>
        </p:pic>
        <p:sp>
          <p:nvSpPr>
            <p:cNvPr id="12" name="CuadroTexto 11"/>
            <p:cNvSpPr txBox="1"/>
            <p:nvPr/>
          </p:nvSpPr>
          <p:spPr>
            <a:xfrm>
              <a:off x="2896503" y="5658781"/>
              <a:ext cx="548548" cy="307777"/>
            </a:xfrm>
            <a:prstGeom prst="rect">
              <a:avLst/>
            </a:prstGeom>
            <a:noFill/>
          </p:spPr>
          <p:txBody>
            <a:bodyPr wrap="none" rtlCol="0">
              <a:spAutoFit/>
            </a:bodyPr>
            <a:lstStyle/>
            <a:p>
              <a:r>
                <a:rPr lang="es-ES" sz="1400" b="1" dirty="0" smtClean="0"/>
                <a:t>M+U</a:t>
              </a:r>
              <a:endParaRPr lang="es-ES" sz="1400" b="1" dirty="0"/>
            </a:p>
          </p:txBody>
        </p:sp>
      </p:grpSp>
      <p:pic>
        <p:nvPicPr>
          <p:cNvPr id="18" name="Picture 2" descr="https://raw.githubusercontent.com/FoxoTech/methylprep/master/docs/introduction/probe_ty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9210" b="50157"/>
          <a:stretch/>
        </p:blipFill>
        <p:spPr bwMode="auto">
          <a:xfrm>
            <a:off x="429140" y="3791979"/>
            <a:ext cx="5313062" cy="2222472"/>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p:cNvSpPr txBox="1"/>
          <p:nvPr/>
        </p:nvSpPr>
        <p:spPr>
          <a:xfrm>
            <a:off x="2248756" y="1771256"/>
            <a:ext cx="1810880" cy="369332"/>
          </a:xfrm>
          <a:prstGeom prst="rect">
            <a:avLst/>
          </a:prstGeom>
          <a:noFill/>
        </p:spPr>
        <p:txBody>
          <a:bodyPr wrap="none" rtlCol="0">
            <a:spAutoFit/>
          </a:bodyPr>
          <a:lstStyle/>
          <a:p>
            <a:r>
              <a:rPr lang="es-ES" b="1" dirty="0" err="1" smtClean="0"/>
              <a:t>Infinium</a:t>
            </a:r>
            <a:r>
              <a:rPr lang="es-ES" b="1" dirty="0" smtClean="0"/>
              <a:t> I </a:t>
            </a:r>
            <a:r>
              <a:rPr lang="es-ES" b="1" dirty="0" err="1" smtClean="0"/>
              <a:t>probes</a:t>
            </a:r>
            <a:endParaRPr lang="es-ES" b="1" dirty="0"/>
          </a:p>
        </p:txBody>
      </p:sp>
      <p:sp>
        <p:nvSpPr>
          <p:cNvPr id="20" name="CuadroTexto 19"/>
          <p:cNvSpPr txBox="1"/>
          <p:nvPr/>
        </p:nvSpPr>
        <p:spPr>
          <a:xfrm>
            <a:off x="7693999" y="1766105"/>
            <a:ext cx="1871794" cy="369332"/>
          </a:xfrm>
          <a:prstGeom prst="rect">
            <a:avLst/>
          </a:prstGeom>
          <a:noFill/>
        </p:spPr>
        <p:txBody>
          <a:bodyPr wrap="none" rtlCol="0">
            <a:spAutoFit/>
          </a:bodyPr>
          <a:lstStyle/>
          <a:p>
            <a:r>
              <a:rPr lang="es-ES" b="1" dirty="0" err="1" smtClean="0"/>
              <a:t>Infinium</a:t>
            </a:r>
            <a:r>
              <a:rPr lang="es-ES" b="1" dirty="0" smtClean="0"/>
              <a:t> II </a:t>
            </a:r>
            <a:r>
              <a:rPr lang="es-ES" b="1" dirty="0" err="1" smtClean="0"/>
              <a:t>probes</a:t>
            </a:r>
            <a:endParaRPr lang="es-ES" b="1" dirty="0"/>
          </a:p>
        </p:txBody>
      </p:sp>
      <p:pic>
        <p:nvPicPr>
          <p:cNvPr id="21" name="Picture 2" descr="https://raw.githubusercontent.com/FoxoTech/methylprep/master/docs/introduction/probe_ty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49777" b="41929"/>
          <a:stretch/>
        </p:blipFill>
        <p:spPr bwMode="auto">
          <a:xfrm>
            <a:off x="6158417" y="890941"/>
            <a:ext cx="5852160" cy="4996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365761" y="1766105"/>
            <a:ext cx="5561024" cy="4828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p:cNvSpPr/>
          <p:nvPr/>
        </p:nvSpPr>
        <p:spPr>
          <a:xfrm>
            <a:off x="5973835" y="1749440"/>
            <a:ext cx="5561024" cy="4828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xplosión 1 18"/>
          <p:cNvSpPr/>
          <p:nvPr/>
        </p:nvSpPr>
        <p:spPr>
          <a:xfrm>
            <a:off x="7185861" y="5774168"/>
            <a:ext cx="508138" cy="595401"/>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xplosión 1 24"/>
          <p:cNvSpPr/>
          <p:nvPr/>
        </p:nvSpPr>
        <p:spPr>
          <a:xfrm>
            <a:off x="9989097" y="5813755"/>
            <a:ext cx="508138" cy="595401"/>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xplosión 1 25"/>
          <p:cNvSpPr/>
          <p:nvPr/>
        </p:nvSpPr>
        <p:spPr>
          <a:xfrm>
            <a:off x="3981481" y="5892761"/>
            <a:ext cx="508138" cy="595401"/>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xplosión 1 26"/>
          <p:cNvSpPr/>
          <p:nvPr/>
        </p:nvSpPr>
        <p:spPr>
          <a:xfrm>
            <a:off x="1211643" y="5877283"/>
            <a:ext cx="508138" cy="595401"/>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xplosión 1 27"/>
          <p:cNvSpPr/>
          <p:nvPr/>
        </p:nvSpPr>
        <p:spPr>
          <a:xfrm>
            <a:off x="4508598" y="5877282"/>
            <a:ext cx="508138" cy="595401"/>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xplosión 1 28"/>
          <p:cNvSpPr/>
          <p:nvPr/>
        </p:nvSpPr>
        <p:spPr>
          <a:xfrm>
            <a:off x="1852783" y="5872658"/>
            <a:ext cx="508138" cy="595401"/>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0207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a:t>Illumina</a:t>
            </a:r>
            <a:r>
              <a:rPr lang="es-ES" b="1" dirty="0"/>
              <a:t> </a:t>
            </a:r>
            <a:r>
              <a:rPr lang="es-ES" b="1" dirty="0" err="1"/>
              <a:t>Infinium</a:t>
            </a:r>
            <a:r>
              <a:rPr lang="es-ES" b="1" dirty="0"/>
              <a:t> </a:t>
            </a:r>
            <a:r>
              <a:rPr lang="es-ES" b="1" dirty="0" err="1" smtClean="0"/>
              <a:t>probes</a:t>
            </a:r>
            <a:endParaRPr lang="es-ES" b="1" dirty="0" smtClean="0"/>
          </a:p>
        </p:txBody>
      </p:sp>
      <p:sp>
        <p:nvSpPr>
          <p:cNvPr id="5" name="AutoShape 2" descr="https://www.researchgate.net/publication/26681145/figure/fig1/AS:309994009448448@1450919739246/Experimental-design-Layout-of-samples-for-the-Confounded-and-Randomized-experimen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https://www.researchgate.net/publication/26681145/figure/fig1/AS:309994009448448@1450919739246/Experimental-design-Layout-of-samples-for-the-Confounded-and-Randomized-experiments.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p:cNvPicPr>
            <a:picLocks noChangeAspect="1"/>
          </p:cNvPicPr>
          <p:nvPr/>
        </p:nvPicPr>
        <p:blipFill rotWithShape="1">
          <a:blip r:embed="rId2"/>
          <a:srcRect l="38792" t="31714" r="16700" b="21297"/>
          <a:stretch/>
        </p:blipFill>
        <p:spPr>
          <a:xfrm>
            <a:off x="7092428" y="3112655"/>
            <a:ext cx="4924081" cy="2761672"/>
          </a:xfrm>
          <a:prstGeom prst="rect">
            <a:avLst/>
          </a:prstGeom>
        </p:spPr>
      </p:pic>
      <p:pic>
        <p:nvPicPr>
          <p:cNvPr id="9" name="Imagen 8"/>
          <p:cNvPicPr>
            <a:picLocks noChangeAspect="1"/>
          </p:cNvPicPr>
          <p:nvPr/>
        </p:nvPicPr>
        <p:blipFill rotWithShape="1">
          <a:blip r:embed="rId3"/>
          <a:srcRect l="12868" t="41475" r="48093" b="10657"/>
          <a:stretch/>
        </p:blipFill>
        <p:spPr>
          <a:xfrm>
            <a:off x="498763" y="1882982"/>
            <a:ext cx="6123709" cy="3991345"/>
          </a:xfrm>
          <a:prstGeom prst="rect">
            <a:avLst/>
          </a:prstGeom>
        </p:spPr>
      </p:pic>
    </p:spTree>
    <p:extLst>
      <p:ext uri="{BB962C8B-B14F-4D97-AF65-F5344CB8AC3E}">
        <p14:creationId xmlns:p14="http://schemas.microsoft.com/office/powerpoint/2010/main" val="322925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smtClean="0"/>
              <a:t>Experimental </a:t>
            </a:r>
            <a:r>
              <a:rPr lang="es-ES" b="1" dirty="0" err="1" smtClean="0"/>
              <a:t>design</a:t>
            </a:r>
            <a:endParaRPr lang="es-ES" b="1" dirty="0" smtClean="0"/>
          </a:p>
          <a:p>
            <a:r>
              <a:rPr lang="es-ES" sz="2000" dirty="0" err="1" smtClean="0"/>
              <a:t>Randomize</a:t>
            </a:r>
            <a:r>
              <a:rPr lang="es-ES" sz="2000" dirty="0" smtClean="0"/>
              <a:t> </a:t>
            </a:r>
            <a:r>
              <a:rPr lang="es-ES" sz="2000" dirty="0" err="1" smtClean="0"/>
              <a:t>samples</a:t>
            </a:r>
            <a:r>
              <a:rPr lang="es-ES" sz="2000" dirty="0" smtClean="0"/>
              <a:t> </a:t>
            </a:r>
            <a:r>
              <a:rPr lang="es-ES" sz="2000" dirty="0" err="1" smtClean="0"/>
              <a:t>across</a:t>
            </a:r>
            <a:r>
              <a:rPr lang="es-ES" sz="2000" dirty="0" smtClean="0"/>
              <a:t> </a:t>
            </a:r>
            <a:r>
              <a:rPr lang="es-ES" sz="2000" dirty="0" err="1" smtClean="0"/>
              <a:t>technical</a:t>
            </a:r>
            <a:r>
              <a:rPr lang="es-ES" sz="2000" dirty="0" smtClean="0"/>
              <a:t> </a:t>
            </a:r>
            <a:r>
              <a:rPr lang="es-ES" sz="2000" dirty="0" err="1" smtClean="0"/>
              <a:t>batch</a:t>
            </a:r>
            <a:r>
              <a:rPr lang="es-ES" sz="2000" dirty="0" smtClean="0"/>
              <a:t> variables</a:t>
            </a:r>
          </a:p>
          <a:p>
            <a:pPr lvl="1"/>
            <a:r>
              <a:rPr lang="es-ES" sz="2000" dirty="0" err="1" smtClean="0"/>
              <a:t>Collection</a:t>
            </a:r>
            <a:endParaRPr lang="es-ES" sz="2000" dirty="0" smtClean="0"/>
          </a:p>
          <a:p>
            <a:pPr lvl="2"/>
            <a:r>
              <a:rPr lang="es-ES" dirty="0" smtClean="0"/>
              <a:t>Hospital</a:t>
            </a:r>
          </a:p>
          <a:p>
            <a:pPr lvl="2"/>
            <a:r>
              <a:rPr lang="es-ES" dirty="0" smtClean="0"/>
              <a:t>Time of </a:t>
            </a:r>
            <a:r>
              <a:rPr lang="es-ES" dirty="0" err="1" smtClean="0"/>
              <a:t>the</a:t>
            </a:r>
            <a:r>
              <a:rPr lang="es-ES" dirty="0" smtClean="0"/>
              <a:t> </a:t>
            </a:r>
            <a:r>
              <a:rPr lang="es-ES" dirty="0" err="1" smtClean="0"/>
              <a:t>day</a:t>
            </a:r>
            <a:endParaRPr lang="es-ES" dirty="0" smtClean="0"/>
          </a:p>
          <a:p>
            <a:pPr lvl="1"/>
            <a:r>
              <a:rPr lang="es-ES" sz="2000" dirty="0" smtClean="0"/>
              <a:t>DNA </a:t>
            </a:r>
            <a:r>
              <a:rPr lang="es-ES" sz="2000" dirty="0" err="1" smtClean="0"/>
              <a:t>extraction</a:t>
            </a:r>
            <a:r>
              <a:rPr lang="es-ES" sz="2000" dirty="0" smtClean="0"/>
              <a:t> </a:t>
            </a:r>
            <a:r>
              <a:rPr lang="es-ES" sz="2000" dirty="0" err="1" smtClean="0"/>
              <a:t>batch</a:t>
            </a:r>
            <a:endParaRPr lang="es-ES" sz="2000" dirty="0" smtClean="0"/>
          </a:p>
          <a:p>
            <a:pPr lvl="1"/>
            <a:r>
              <a:rPr lang="es-ES" sz="2000" dirty="0" err="1" smtClean="0"/>
              <a:t>Bisulfite</a:t>
            </a:r>
            <a:r>
              <a:rPr lang="es-ES" sz="2000" dirty="0" smtClean="0"/>
              <a:t> </a:t>
            </a:r>
            <a:r>
              <a:rPr lang="es-ES" sz="2000" dirty="0" err="1" smtClean="0"/>
              <a:t>conversion</a:t>
            </a:r>
            <a:r>
              <a:rPr lang="es-ES" sz="2000" dirty="0" smtClean="0"/>
              <a:t> </a:t>
            </a:r>
            <a:r>
              <a:rPr lang="es-ES" sz="2000" dirty="0" err="1" smtClean="0"/>
              <a:t>batch</a:t>
            </a:r>
            <a:endParaRPr lang="es-ES" sz="2000" dirty="0" smtClean="0"/>
          </a:p>
          <a:p>
            <a:pPr lvl="1"/>
            <a:r>
              <a:rPr lang="es-ES" sz="2000" dirty="0" err="1" smtClean="0"/>
              <a:t>Array</a:t>
            </a:r>
            <a:endParaRPr lang="es-ES" sz="2000" dirty="0" smtClean="0"/>
          </a:p>
          <a:p>
            <a:pPr marL="0" indent="0">
              <a:buNone/>
            </a:pPr>
            <a:r>
              <a:rPr lang="es-ES" sz="2000" dirty="0"/>
              <a:t> </a:t>
            </a:r>
            <a:r>
              <a:rPr lang="es-ES" sz="2000" dirty="0" smtClean="0"/>
              <a:t>   -&gt; complete </a:t>
            </a:r>
            <a:r>
              <a:rPr lang="es-ES" sz="2000" dirty="0" err="1" smtClean="0"/>
              <a:t>randomization</a:t>
            </a:r>
            <a:endParaRPr lang="es-ES" sz="2000" dirty="0" smtClean="0"/>
          </a:p>
          <a:p>
            <a:r>
              <a:rPr lang="es-ES" sz="2000" dirty="0" err="1" smtClean="0"/>
              <a:t>Include</a:t>
            </a:r>
            <a:r>
              <a:rPr lang="es-ES" sz="2000" dirty="0" smtClean="0"/>
              <a:t> </a:t>
            </a:r>
            <a:r>
              <a:rPr lang="es-ES" sz="2000" dirty="0" err="1" smtClean="0"/>
              <a:t>replicates</a:t>
            </a:r>
            <a:r>
              <a:rPr lang="es-ES" sz="2000" dirty="0" smtClean="0"/>
              <a:t> </a:t>
            </a:r>
          </a:p>
          <a:p>
            <a:r>
              <a:rPr lang="es-ES" sz="2000" dirty="0" err="1" smtClean="0"/>
              <a:t>Include</a:t>
            </a:r>
            <a:r>
              <a:rPr lang="es-ES" sz="2000" dirty="0" smtClean="0"/>
              <a:t> positive </a:t>
            </a:r>
            <a:r>
              <a:rPr lang="es-ES" sz="2000" dirty="0" err="1" smtClean="0"/>
              <a:t>controls</a:t>
            </a:r>
            <a:endParaRPr lang="es-ES" sz="2000" dirty="0" smtClean="0"/>
          </a:p>
        </p:txBody>
      </p:sp>
      <p:sp>
        <p:nvSpPr>
          <p:cNvPr id="5" name="AutoShape 2" descr="https://www.researchgate.net/publication/26681145/figure/fig1/AS:309994009448448@1450919739246/Experimental-design-Layout-of-samples-for-the-Confounded-and-Randomized-experiment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https://www.researchgate.net/publication/26681145/figure/fig1/AS:309994009448448@1450919739246/Experimental-design-Layout-of-samples-for-the-Confounded-and-Randomized-experiments.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rotWithShape="1">
          <a:blip r:embed="rId2"/>
          <a:srcRect l="60250" t="27642" r="4141" b="29390"/>
          <a:stretch/>
        </p:blipFill>
        <p:spPr>
          <a:xfrm>
            <a:off x="6123708" y="2695074"/>
            <a:ext cx="4639550" cy="2974206"/>
          </a:xfrm>
          <a:prstGeom prst="rect">
            <a:avLst/>
          </a:prstGeom>
        </p:spPr>
      </p:pic>
    </p:spTree>
    <p:extLst>
      <p:ext uri="{BB962C8B-B14F-4D97-AF65-F5344CB8AC3E}">
        <p14:creationId xmlns:p14="http://schemas.microsoft.com/office/powerpoint/2010/main" val="374393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AutoNum type="arabicPeriod"/>
            </a:pPr>
            <a:r>
              <a:rPr lang="es-ES" sz="2400" dirty="0" smtClean="0"/>
              <a:t>Experimental </a:t>
            </a:r>
            <a:r>
              <a:rPr lang="es-ES" sz="2400" dirty="0" err="1" smtClean="0"/>
              <a:t>design</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b="1" dirty="0" err="1" smtClean="0">
                <a:solidFill>
                  <a:srgbClr val="00B050"/>
                </a:solidFill>
              </a:rPr>
              <a:t>Quality</a:t>
            </a:r>
            <a:r>
              <a:rPr lang="es-ES" b="1" dirty="0" smtClean="0">
                <a:solidFill>
                  <a:srgbClr val="00B050"/>
                </a:solidFill>
              </a:rPr>
              <a:t> </a:t>
            </a:r>
            <a:r>
              <a:rPr lang="es-ES" b="1" dirty="0">
                <a:solidFill>
                  <a:srgbClr val="00B050"/>
                </a:solidFill>
              </a:rPr>
              <a:t>control of DNA </a:t>
            </a:r>
            <a:r>
              <a:rPr lang="es-ES" b="1" dirty="0" err="1">
                <a:solidFill>
                  <a:srgbClr val="00B050"/>
                </a:solidFill>
              </a:rPr>
              <a:t>methylation</a:t>
            </a:r>
            <a:r>
              <a:rPr lang="es-ES" b="1" dirty="0">
                <a:solidFill>
                  <a:srgbClr val="00B050"/>
                </a:solidFill>
              </a:rPr>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pic>
        <p:nvPicPr>
          <p:cNvPr id="22530" name="Picture 2" descr="https://vitalflux.com/wp-content/uploads/2022/04/what-is-data-quality-and-why-is-it-important.png"/>
          <p:cNvPicPr>
            <a:picLocks noChangeAspect="1" noChangeArrowheads="1"/>
          </p:cNvPicPr>
          <p:nvPr/>
        </p:nvPicPr>
        <p:blipFill rotWithShape="1">
          <a:blip r:embed="rId2">
            <a:extLst>
              <a:ext uri="{28A0092B-C50C-407E-A947-70E740481C1C}">
                <a14:useLocalDpi xmlns:a14="http://schemas.microsoft.com/office/drawing/2010/main" val="0"/>
              </a:ext>
            </a:extLst>
          </a:blip>
          <a:srcRect t="13385" r="48963" b="17565"/>
          <a:stretch/>
        </p:blipFill>
        <p:spPr bwMode="auto">
          <a:xfrm>
            <a:off x="8523720" y="1099126"/>
            <a:ext cx="3049444" cy="302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4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smtClean="0">
                <a:solidFill>
                  <a:schemeClr val="bg1"/>
                </a:solidFill>
              </a:rPr>
              <a:t>6. QUALITY CONTROL OF DNA METHYLATION DATA</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Quality</a:t>
            </a:r>
            <a:r>
              <a:rPr lang="es-ES" b="1" dirty="0" smtClean="0"/>
              <a:t> control of DNA </a:t>
            </a:r>
            <a:r>
              <a:rPr lang="es-ES" b="1" dirty="0" err="1" smtClean="0"/>
              <a:t>methylation</a:t>
            </a:r>
            <a:r>
              <a:rPr lang="es-ES" b="1" dirty="0" smtClean="0"/>
              <a:t> data</a:t>
            </a:r>
          </a:p>
          <a:p>
            <a:pPr marL="0" indent="0">
              <a:buNone/>
            </a:pPr>
            <a:r>
              <a:rPr lang="en-GB" sz="2000" dirty="0" smtClean="0"/>
              <a:t>Reduce </a:t>
            </a:r>
            <a:r>
              <a:rPr lang="en-GB" sz="2000" dirty="0"/>
              <a:t>variability introduced during the experimental </a:t>
            </a:r>
            <a:r>
              <a:rPr lang="en-GB" sz="2000" dirty="0" smtClean="0"/>
              <a:t>process, while keeping true biological variation.</a:t>
            </a:r>
          </a:p>
          <a:p>
            <a:pPr marL="0" indent="0">
              <a:buNone/>
            </a:pPr>
            <a:endParaRPr lang="es-ES" dirty="0"/>
          </a:p>
          <a:p>
            <a:pPr marL="457200" indent="-457200">
              <a:buAutoNum type="arabicPeriod"/>
            </a:pPr>
            <a:r>
              <a:rPr lang="es-ES" sz="2400" dirty="0" err="1" smtClean="0"/>
              <a:t>Import</a:t>
            </a:r>
            <a:r>
              <a:rPr lang="es-ES" sz="2400" dirty="0" smtClean="0"/>
              <a:t> </a:t>
            </a:r>
            <a:r>
              <a:rPr lang="es-ES" sz="2400" dirty="0" err="1" smtClean="0"/>
              <a:t>raw</a:t>
            </a:r>
            <a:r>
              <a:rPr lang="es-ES" sz="2400" dirty="0" smtClean="0"/>
              <a:t> IDAT files</a:t>
            </a:r>
          </a:p>
          <a:p>
            <a:pPr marL="457200" indent="-457200">
              <a:buAutoNum type="arabicPeriod"/>
            </a:pPr>
            <a:r>
              <a:rPr lang="es-ES" sz="2400" dirty="0" err="1" smtClean="0"/>
              <a:t>Sample</a:t>
            </a:r>
            <a:r>
              <a:rPr lang="es-ES" sz="2400" dirty="0" smtClean="0"/>
              <a:t> </a:t>
            </a:r>
            <a:r>
              <a:rPr lang="es-ES" sz="2400" dirty="0" err="1" smtClean="0"/>
              <a:t>quality</a:t>
            </a:r>
            <a:r>
              <a:rPr lang="es-ES" sz="2400" dirty="0" smtClean="0"/>
              <a:t> control</a:t>
            </a:r>
          </a:p>
          <a:p>
            <a:pPr marL="457200" indent="-457200">
              <a:buAutoNum type="arabicPeriod"/>
            </a:pPr>
            <a:r>
              <a:rPr lang="es-ES" sz="2400" dirty="0" err="1" smtClean="0"/>
              <a:t>Probe</a:t>
            </a:r>
            <a:r>
              <a:rPr lang="es-ES" sz="2400" dirty="0" smtClean="0"/>
              <a:t> </a:t>
            </a:r>
            <a:r>
              <a:rPr lang="es-ES" sz="2400" dirty="0" err="1" smtClean="0"/>
              <a:t>quality</a:t>
            </a:r>
            <a:r>
              <a:rPr lang="es-ES" sz="2400" dirty="0" smtClean="0"/>
              <a:t> control</a:t>
            </a:r>
          </a:p>
          <a:p>
            <a:pPr marL="457200" indent="-457200">
              <a:buAutoNum type="arabicPeriod"/>
            </a:pPr>
            <a:r>
              <a:rPr lang="es-ES" sz="2400" dirty="0" err="1" smtClean="0"/>
              <a:t>Normalization</a:t>
            </a:r>
            <a:endParaRPr lang="es-ES" sz="2400" dirty="0"/>
          </a:p>
          <a:p>
            <a:pPr marL="457200" indent="-457200">
              <a:buAutoNum type="arabicPeriod"/>
            </a:pPr>
            <a:r>
              <a:rPr lang="es-ES" sz="2400" dirty="0" smtClean="0"/>
              <a:t>PCA and </a:t>
            </a:r>
            <a:r>
              <a:rPr lang="es-ES" sz="2400" dirty="0" err="1" smtClean="0"/>
              <a:t>technical</a:t>
            </a:r>
            <a:r>
              <a:rPr lang="es-ES" sz="2400" dirty="0" smtClean="0"/>
              <a:t> </a:t>
            </a:r>
            <a:r>
              <a:rPr lang="es-ES" sz="2400" dirty="0" err="1" smtClean="0"/>
              <a:t>batch</a:t>
            </a:r>
            <a:r>
              <a:rPr lang="es-ES" sz="2400" dirty="0" smtClean="0"/>
              <a:t> </a:t>
            </a:r>
            <a:r>
              <a:rPr lang="es-ES" sz="2400" dirty="0" err="1" smtClean="0"/>
              <a:t>effect</a:t>
            </a:r>
            <a:r>
              <a:rPr lang="es-ES" sz="2400" dirty="0" smtClean="0"/>
              <a:t> </a:t>
            </a:r>
            <a:r>
              <a:rPr lang="es-ES" sz="2400" dirty="0" err="1" smtClean="0"/>
              <a:t>correction</a:t>
            </a:r>
            <a:endParaRPr lang="es-ES" sz="2400" dirty="0"/>
          </a:p>
          <a:p>
            <a:pPr marL="457200" indent="-457200">
              <a:buAutoNum type="arabicPeriod"/>
            </a:pPr>
            <a:r>
              <a:rPr lang="es-ES" sz="2400" dirty="0" smtClean="0"/>
              <a:t>Control of </a:t>
            </a:r>
            <a:r>
              <a:rPr lang="es-ES" sz="2400" dirty="0" err="1" smtClean="0"/>
              <a:t>outlier</a:t>
            </a:r>
            <a:r>
              <a:rPr lang="es-ES" sz="2400" dirty="0" smtClean="0"/>
              <a:t> </a:t>
            </a:r>
            <a:r>
              <a:rPr lang="es-ES" sz="2400" dirty="0" err="1" smtClean="0"/>
              <a:t>values</a:t>
            </a:r>
            <a:endParaRPr lang="es-ES" dirty="0"/>
          </a:p>
        </p:txBody>
      </p:sp>
    </p:spTree>
    <p:extLst>
      <p:ext uri="{BB962C8B-B14F-4D97-AF65-F5344CB8AC3E}">
        <p14:creationId xmlns:p14="http://schemas.microsoft.com/office/powerpoint/2010/main" val="1042689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smtClean="0">
                <a:solidFill>
                  <a:schemeClr val="bg1"/>
                </a:solidFill>
              </a:rPr>
              <a:t>6. QUALITY CONTROL OF DNA METHYLATION DATA</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Quality</a:t>
            </a:r>
            <a:r>
              <a:rPr lang="es-ES" b="1" dirty="0" smtClean="0"/>
              <a:t> control of DNA </a:t>
            </a:r>
            <a:r>
              <a:rPr lang="es-ES" b="1" dirty="0" err="1" smtClean="0"/>
              <a:t>methylation</a:t>
            </a:r>
            <a:r>
              <a:rPr lang="es-ES" b="1" dirty="0" smtClean="0"/>
              <a:t> data</a:t>
            </a:r>
          </a:p>
          <a:p>
            <a:pPr marL="0" indent="0">
              <a:buNone/>
            </a:pPr>
            <a:r>
              <a:rPr lang="en-GB" sz="2000" dirty="0" smtClean="0"/>
              <a:t>Reduce </a:t>
            </a:r>
            <a:r>
              <a:rPr lang="en-GB" sz="2000" dirty="0"/>
              <a:t>variability introduced during the experimental </a:t>
            </a:r>
            <a:r>
              <a:rPr lang="en-GB" sz="2000" dirty="0" smtClean="0"/>
              <a:t>process, while keeping true biological variation.</a:t>
            </a:r>
          </a:p>
          <a:p>
            <a:pPr marL="0" indent="0">
              <a:buNone/>
            </a:pPr>
            <a:endParaRPr lang="es-ES" dirty="0"/>
          </a:p>
          <a:p>
            <a:pPr marL="457200" indent="-457200">
              <a:buAutoNum type="arabicPeriod"/>
            </a:pPr>
            <a:r>
              <a:rPr lang="es-ES" sz="2400" dirty="0" err="1" smtClean="0"/>
              <a:t>Import</a:t>
            </a:r>
            <a:r>
              <a:rPr lang="es-ES" sz="2400" dirty="0" smtClean="0"/>
              <a:t> </a:t>
            </a:r>
            <a:r>
              <a:rPr lang="es-ES" sz="2400" dirty="0" err="1" smtClean="0"/>
              <a:t>raw</a:t>
            </a:r>
            <a:r>
              <a:rPr lang="es-ES" sz="2400" dirty="0" smtClean="0"/>
              <a:t> IDAT files</a:t>
            </a:r>
          </a:p>
          <a:p>
            <a:pPr marL="457200" indent="-457200">
              <a:buAutoNum type="arabicPeriod"/>
            </a:pPr>
            <a:r>
              <a:rPr lang="es-ES" sz="2400" dirty="0" err="1" smtClean="0"/>
              <a:t>Sample</a:t>
            </a:r>
            <a:r>
              <a:rPr lang="es-ES" sz="2400" dirty="0" smtClean="0"/>
              <a:t> </a:t>
            </a:r>
            <a:r>
              <a:rPr lang="es-ES" sz="2400" dirty="0" err="1" smtClean="0"/>
              <a:t>quality</a:t>
            </a:r>
            <a:r>
              <a:rPr lang="es-ES" sz="2400" dirty="0" smtClean="0"/>
              <a:t> control</a:t>
            </a:r>
          </a:p>
          <a:p>
            <a:pPr marL="457200" indent="-457200">
              <a:buAutoNum type="arabicPeriod"/>
            </a:pPr>
            <a:r>
              <a:rPr lang="es-ES" sz="2400" dirty="0" err="1" smtClean="0"/>
              <a:t>Probe</a:t>
            </a:r>
            <a:r>
              <a:rPr lang="es-ES" sz="2400" dirty="0" smtClean="0"/>
              <a:t> </a:t>
            </a:r>
            <a:r>
              <a:rPr lang="es-ES" sz="2400" dirty="0" err="1" smtClean="0"/>
              <a:t>quality</a:t>
            </a:r>
            <a:r>
              <a:rPr lang="es-ES" sz="2400" dirty="0" smtClean="0"/>
              <a:t> control</a:t>
            </a:r>
          </a:p>
          <a:p>
            <a:pPr marL="457200" indent="-457200">
              <a:buAutoNum type="arabicPeriod"/>
            </a:pPr>
            <a:r>
              <a:rPr lang="es-ES" sz="2400" dirty="0" err="1" smtClean="0"/>
              <a:t>Normalization</a:t>
            </a:r>
            <a:endParaRPr lang="es-ES" sz="2400" dirty="0"/>
          </a:p>
          <a:p>
            <a:pPr marL="457200" indent="-457200">
              <a:buAutoNum type="arabicPeriod"/>
            </a:pPr>
            <a:r>
              <a:rPr lang="es-ES" sz="2400" dirty="0" smtClean="0"/>
              <a:t>PCA and </a:t>
            </a:r>
            <a:r>
              <a:rPr lang="es-ES" sz="2400" dirty="0" err="1" smtClean="0"/>
              <a:t>technical</a:t>
            </a:r>
            <a:r>
              <a:rPr lang="es-ES" sz="2400" dirty="0" smtClean="0"/>
              <a:t> </a:t>
            </a:r>
            <a:r>
              <a:rPr lang="es-ES" sz="2400" dirty="0" err="1" smtClean="0"/>
              <a:t>batch</a:t>
            </a:r>
            <a:r>
              <a:rPr lang="es-ES" sz="2400" dirty="0" smtClean="0"/>
              <a:t> </a:t>
            </a:r>
            <a:r>
              <a:rPr lang="es-ES" sz="2400" dirty="0" err="1" smtClean="0"/>
              <a:t>effect</a:t>
            </a:r>
            <a:r>
              <a:rPr lang="es-ES" sz="2400" dirty="0" smtClean="0"/>
              <a:t> </a:t>
            </a:r>
            <a:r>
              <a:rPr lang="es-ES" sz="2400" dirty="0" err="1" smtClean="0"/>
              <a:t>correction</a:t>
            </a:r>
            <a:endParaRPr lang="es-ES" sz="2400" dirty="0"/>
          </a:p>
          <a:p>
            <a:pPr marL="457200" indent="-457200">
              <a:buAutoNum type="arabicPeriod"/>
            </a:pPr>
            <a:r>
              <a:rPr lang="es-ES" sz="2400" dirty="0" smtClean="0"/>
              <a:t>Control of </a:t>
            </a:r>
            <a:r>
              <a:rPr lang="es-ES" sz="2400" dirty="0" err="1" smtClean="0"/>
              <a:t>outlier</a:t>
            </a:r>
            <a:r>
              <a:rPr lang="es-ES" sz="2400" dirty="0" smtClean="0"/>
              <a:t> </a:t>
            </a:r>
            <a:r>
              <a:rPr lang="es-ES" sz="2400" dirty="0" err="1" smtClean="0"/>
              <a:t>values</a:t>
            </a:r>
            <a:endParaRPr lang="es-ES" dirty="0"/>
          </a:p>
        </p:txBody>
      </p:sp>
    </p:spTree>
    <p:extLst>
      <p:ext uri="{BB962C8B-B14F-4D97-AF65-F5344CB8AC3E}">
        <p14:creationId xmlns:p14="http://schemas.microsoft.com/office/powerpoint/2010/main" val="116671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a:t>
            </a:r>
            <a:r>
              <a:rPr lang="es-ES" dirty="0" smtClean="0">
                <a:solidFill>
                  <a:schemeClr val="bg1"/>
                </a:solidFill>
              </a:rPr>
              <a:t>. </a:t>
            </a:r>
            <a:r>
              <a:rPr lang="es-ES" dirty="0">
                <a:solidFill>
                  <a:schemeClr val="bg1"/>
                </a:solidFill>
              </a:rPr>
              <a:t>QUALITY CONTROL OF DNA METHYLATION DATA</a:t>
            </a:r>
          </a:p>
        </p:txBody>
      </p:sp>
      <p:sp>
        <p:nvSpPr>
          <p:cNvPr id="3" name="Marcador de contenido 2"/>
          <p:cNvSpPr>
            <a:spLocks noGrp="1"/>
          </p:cNvSpPr>
          <p:nvPr>
            <p:ph idx="1"/>
          </p:nvPr>
        </p:nvSpPr>
        <p:spPr>
          <a:xfrm>
            <a:off x="498763" y="1099126"/>
            <a:ext cx="11249891" cy="5495637"/>
          </a:xfrm>
        </p:spPr>
        <p:txBody>
          <a:bodyPr>
            <a:normAutofit fontScale="77500" lnSpcReduction="20000"/>
          </a:bodyPr>
          <a:lstStyle/>
          <a:p>
            <a:pPr marL="514350" indent="-514350">
              <a:buAutoNum type="arabicPeriod"/>
            </a:pPr>
            <a:r>
              <a:rPr lang="es-ES" sz="3600" b="1" dirty="0" err="1" smtClean="0"/>
              <a:t>Import</a:t>
            </a:r>
            <a:r>
              <a:rPr lang="es-ES" sz="3600" b="1" dirty="0" smtClean="0"/>
              <a:t> </a:t>
            </a:r>
            <a:r>
              <a:rPr lang="es-ES" sz="3600" b="1" dirty="0" err="1" smtClean="0"/>
              <a:t>raw</a:t>
            </a:r>
            <a:r>
              <a:rPr lang="es-ES" sz="3600" b="1" dirty="0" smtClean="0"/>
              <a:t> </a:t>
            </a:r>
            <a:r>
              <a:rPr lang="es-ES" sz="3600" b="1" dirty="0" err="1" smtClean="0"/>
              <a:t>idat</a:t>
            </a:r>
            <a:r>
              <a:rPr lang="es-ES" sz="3600" b="1" dirty="0" smtClean="0"/>
              <a:t> files</a:t>
            </a:r>
          </a:p>
          <a:p>
            <a:pPr marL="0" indent="0">
              <a:buNone/>
            </a:pPr>
            <a:endParaRPr lang="es-ES" b="1" dirty="0" smtClean="0"/>
          </a:p>
          <a:p>
            <a:pPr marL="0" indent="0">
              <a:buNone/>
            </a:pPr>
            <a:r>
              <a:rPr lang="es-ES" b="1" dirty="0" err="1" smtClean="0"/>
              <a:t>Raw</a:t>
            </a:r>
            <a:r>
              <a:rPr lang="es-ES" b="1" dirty="0" smtClean="0"/>
              <a:t> data</a:t>
            </a:r>
          </a:p>
          <a:p>
            <a:r>
              <a:rPr lang="es-ES" sz="2400" dirty="0" smtClean="0"/>
              <a:t>IDAT files (2 files / </a:t>
            </a:r>
            <a:r>
              <a:rPr lang="es-ES" sz="2400" dirty="0" err="1" smtClean="0"/>
              <a:t>sample</a:t>
            </a:r>
            <a:r>
              <a:rPr lang="es-ES" sz="2400" dirty="0" smtClean="0"/>
              <a:t>) </a:t>
            </a:r>
          </a:p>
          <a:p>
            <a:r>
              <a:rPr lang="es-ES" sz="2400" dirty="0"/>
              <a:t>4305493023_R01C01_Grn.idat </a:t>
            </a:r>
            <a:endParaRPr lang="es-ES" sz="2400" dirty="0" smtClean="0"/>
          </a:p>
          <a:p>
            <a:r>
              <a:rPr lang="es-ES" sz="2400" dirty="0" smtClean="0"/>
              <a:t>4305493023_R01C01_Red.idat</a:t>
            </a:r>
          </a:p>
          <a:p>
            <a:pPr marL="0" indent="0">
              <a:buNone/>
            </a:pPr>
            <a:endParaRPr lang="es-ES" dirty="0"/>
          </a:p>
          <a:p>
            <a:pPr marL="0" indent="0">
              <a:buNone/>
            </a:pPr>
            <a:r>
              <a:rPr lang="es-ES" b="1" dirty="0" smtClean="0"/>
              <a:t>Beta </a:t>
            </a:r>
            <a:r>
              <a:rPr lang="es-ES" b="1" dirty="0" err="1" smtClean="0"/>
              <a:t>values</a:t>
            </a:r>
            <a:endParaRPr lang="es-ES" b="1" dirty="0" smtClean="0"/>
          </a:p>
          <a:p>
            <a:endParaRPr lang="es-ES" sz="2400" dirty="0" smtClean="0"/>
          </a:p>
          <a:p>
            <a:endParaRPr lang="es-ES" sz="2400" dirty="0" smtClean="0"/>
          </a:p>
          <a:p>
            <a:endParaRPr lang="es-ES" sz="2400" dirty="0"/>
          </a:p>
          <a:p>
            <a:endParaRPr lang="es-ES" sz="2400" dirty="0" smtClean="0"/>
          </a:p>
          <a:p>
            <a:endParaRPr lang="es-ES" sz="2400" dirty="0" smtClean="0"/>
          </a:p>
          <a:p>
            <a:r>
              <a:rPr lang="es-ES" sz="2400" dirty="0" smtClean="0"/>
              <a:t>M = </a:t>
            </a:r>
            <a:r>
              <a:rPr lang="es-ES" sz="2400" dirty="0" err="1" smtClean="0"/>
              <a:t>methlyated</a:t>
            </a:r>
            <a:r>
              <a:rPr lang="es-ES" sz="2400" dirty="0" smtClean="0"/>
              <a:t> </a:t>
            </a:r>
            <a:r>
              <a:rPr lang="es-ES" sz="2400" dirty="0" err="1" smtClean="0"/>
              <a:t>signal</a:t>
            </a:r>
            <a:endParaRPr lang="es-ES" sz="2400" dirty="0" smtClean="0"/>
          </a:p>
          <a:p>
            <a:r>
              <a:rPr lang="es-ES" sz="2400" dirty="0" smtClean="0"/>
              <a:t>U = </a:t>
            </a:r>
            <a:r>
              <a:rPr lang="es-ES" sz="2400" dirty="0" err="1" smtClean="0"/>
              <a:t>unmethylated</a:t>
            </a:r>
            <a:r>
              <a:rPr lang="es-ES" sz="2400" dirty="0" smtClean="0"/>
              <a:t> </a:t>
            </a:r>
            <a:r>
              <a:rPr lang="es-ES" sz="2400" dirty="0" err="1" smtClean="0"/>
              <a:t>signal</a:t>
            </a:r>
            <a:endParaRPr lang="es-ES" sz="2400" dirty="0" smtClean="0"/>
          </a:p>
          <a:p>
            <a:r>
              <a:rPr lang="el-GR" sz="2400" dirty="0" smtClean="0"/>
              <a:t>α</a:t>
            </a:r>
            <a:r>
              <a:rPr lang="es-ES" sz="2400" dirty="0" smtClean="0"/>
              <a:t> = offset (</a:t>
            </a:r>
            <a:r>
              <a:rPr lang="es-ES" sz="2400" dirty="0" err="1" smtClean="0"/>
              <a:t>usually</a:t>
            </a:r>
            <a:r>
              <a:rPr lang="es-ES" sz="2400" dirty="0" smtClean="0"/>
              <a:t> 100) to </a:t>
            </a:r>
            <a:r>
              <a:rPr lang="es-ES" sz="2400" dirty="0" err="1" smtClean="0"/>
              <a:t>stabilise</a:t>
            </a:r>
            <a:r>
              <a:rPr lang="es-ES" sz="2400" dirty="0" smtClean="0"/>
              <a:t> beta-</a:t>
            </a:r>
            <a:r>
              <a:rPr lang="es-ES" sz="2400" dirty="0" err="1" smtClean="0"/>
              <a:t>values</a:t>
            </a:r>
            <a:endParaRPr lang="es-ES" sz="2400" dirty="0" smtClean="0"/>
          </a:p>
          <a:p>
            <a:pPr marL="0" indent="0">
              <a:buNone/>
            </a:pPr>
            <a:endParaRPr lang="es-ES" dirty="0" smtClean="0"/>
          </a:p>
          <a:p>
            <a:pPr marL="0" indent="0">
              <a:buNone/>
            </a:pPr>
            <a:endParaRPr lang="es-ES" dirty="0" smtClean="0"/>
          </a:p>
        </p:txBody>
      </p:sp>
      <p:pic>
        <p:nvPicPr>
          <p:cNvPr id="5" name="Imagen 4"/>
          <p:cNvPicPr>
            <a:picLocks noChangeAspect="1"/>
          </p:cNvPicPr>
          <p:nvPr/>
        </p:nvPicPr>
        <p:blipFill rotWithShape="1">
          <a:blip r:embed="rId2"/>
          <a:srcRect l="79381" t="27788" r="2336" b="13808"/>
          <a:stretch/>
        </p:blipFill>
        <p:spPr>
          <a:xfrm>
            <a:off x="8520243" y="975460"/>
            <a:ext cx="1748882" cy="2967993"/>
          </a:xfrm>
          <a:prstGeom prst="rect">
            <a:avLst/>
          </a:prstGeom>
        </p:spPr>
      </p:pic>
      <p:pic>
        <p:nvPicPr>
          <p:cNvPr id="6" name="Imagen 5"/>
          <p:cNvPicPr>
            <a:picLocks noChangeAspect="1"/>
          </p:cNvPicPr>
          <p:nvPr/>
        </p:nvPicPr>
        <p:blipFill rotWithShape="1">
          <a:blip r:embed="rId3"/>
          <a:srcRect l="40280" t="33318" r="19803" b="42610"/>
          <a:stretch/>
        </p:blipFill>
        <p:spPr>
          <a:xfrm>
            <a:off x="1662660" y="3943453"/>
            <a:ext cx="4928134" cy="1578787"/>
          </a:xfrm>
          <a:prstGeom prst="rect">
            <a:avLst/>
          </a:prstGeom>
        </p:spPr>
      </p:pic>
      <p:sp>
        <p:nvSpPr>
          <p:cNvPr id="7" name="Elipse 6"/>
          <p:cNvSpPr/>
          <p:nvPr/>
        </p:nvSpPr>
        <p:spPr>
          <a:xfrm>
            <a:off x="9186516" y="5733100"/>
            <a:ext cx="757637" cy="406423"/>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p:cNvSpPr/>
          <p:nvPr/>
        </p:nvSpPr>
        <p:spPr>
          <a:xfrm>
            <a:off x="8540511" y="5432554"/>
            <a:ext cx="703813" cy="474293"/>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p:nvSpPr>
        <p:spPr>
          <a:xfrm>
            <a:off x="9266690" y="5160452"/>
            <a:ext cx="677463" cy="532918"/>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p:cNvSpPr/>
          <p:nvPr/>
        </p:nvSpPr>
        <p:spPr>
          <a:xfrm>
            <a:off x="9930586" y="5472144"/>
            <a:ext cx="789709" cy="461812"/>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p:cNvSpPr txBox="1"/>
          <p:nvPr/>
        </p:nvSpPr>
        <p:spPr>
          <a:xfrm>
            <a:off x="8758989" y="4798483"/>
            <a:ext cx="1407758" cy="307777"/>
          </a:xfrm>
          <a:prstGeom prst="rect">
            <a:avLst/>
          </a:prstGeom>
          <a:noFill/>
        </p:spPr>
        <p:txBody>
          <a:bodyPr wrap="none" rtlCol="0">
            <a:spAutoFit/>
          </a:bodyPr>
          <a:lstStyle/>
          <a:p>
            <a:r>
              <a:rPr lang="es-ES" sz="1400" b="1" dirty="0" smtClean="0"/>
              <a:t>1 </a:t>
            </a:r>
            <a:r>
              <a:rPr lang="es-ES" sz="1400" b="1" dirty="0" err="1" smtClean="0"/>
              <a:t>CpG</a:t>
            </a:r>
            <a:r>
              <a:rPr lang="es-ES" sz="1400" b="1" dirty="0" smtClean="0"/>
              <a:t> in a </a:t>
            </a:r>
            <a:r>
              <a:rPr lang="es-ES" sz="1400" b="1" dirty="0" err="1" smtClean="0"/>
              <a:t>tissue</a:t>
            </a:r>
            <a:endParaRPr lang="es-ES" sz="1400" b="1" dirty="0"/>
          </a:p>
        </p:txBody>
      </p:sp>
      <p:sp>
        <p:nvSpPr>
          <p:cNvPr id="12" name="Elipse 11"/>
          <p:cNvSpPr/>
          <p:nvPr/>
        </p:nvSpPr>
        <p:spPr>
          <a:xfrm>
            <a:off x="10015123" y="5552048"/>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3" name="Elipse 12"/>
          <p:cNvSpPr/>
          <p:nvPr/>
        </p:nvSpPr>
        <p:spPr>
          <a:xfrm>
            <a:off x="10273742" y="5552048"/>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4" name="Elipse 13"/>
          <p:cNvSpPr/>
          <p:nvPr/>
        </p:nvSpPr>
        <p:spPr>
          <a:xfrm>
            <a:off x="8597734" y="5510959"/>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5" name="Elipse 14"/>
          <p:cNvSpPr/>
          <p:nvPr/>
        </p:nvSpPr>
        <p:spPr>
          <a:xfrm>
            <a:off x="8856353" y="5510959"/>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6" name="Elipse 15"/>
          <p:cNvSpPr/>
          <p:nvPr/>
        </p:nvSpPr>
        <p:spPr>
          <a:xfrm>
            <a:off x="9282441" y="5798259"/>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7" name="Elipse 16"/>
          <p:cNvSpPr/>
          <p:nvPr/>
        </p:nvSpPr>
        <p:spPr>
          <a:xfrm>
            <a:off x="9541060" y="5798259"/>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18" name="Elipse 17"/>
          <p:cNvSpPr/>
          <p:nvPr/>
        </p:nvSpPr>
        <p:spPr>
          <a:xfrm>
            <a:off x="9345482" y="5329423"/>
            <a:ext cx="216772" cy="270180"/>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bg1">
                    <a:lumMod val="50000"/>
                  </a:schemeClr>
                </a:solidFill>
              </a:rPr>
              <a:t>T</a:t>
            </a:r>
            <a:endParaRPr lang="es-ES" dirty="0">
              <a:solidFill>
                <a:schemeClr val="bg1">
                  <a:lumMod val="50000"/>
                </a:schemeClr>
              </a:solidFill>
            </a:endParaRPr>
          </a:p>
        </p:txBody>
      </p:sp>
      <p:sp>
        <p:nvSpPr>
          <p:cNvPr id="19" name="Elipse 18"/>
          <p:cNvSpPr/>
          <p:nvPr/>
        </p:nvSpPr>
        <p:spPr>
          <a:xfrm>
            <a:off x="9595214" y="5329423"/>
            <a:ext cx="216772" cy="270180"/>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lumMod val="50000"/>
                  </a:schemeClr>
                </a:solidFill>
              </a:rPr>
              <a:t>T</a:t>
            </a:r>
          </a:p>
        </p:txBody>
      </p:sp>
      <p:sp>
        <p:nvSpPr>
          <p:cNvPr id="20" name="Elipse 19"/>
          <p:cNvSpPr/>
          <p:nvPr/>
        </p:nvSpPr>
        <p:spPr>
          <a:xfrm>
            <a:off x="9887702" y="6023346"/>
            <a:ext cx="703813" cy="474293"/>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10025650" y="6149867"/>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23" name="Elipse 22"/>
          <p:cNvSpPr/>
          <p:nvPr/>
        </p:nvSpPr>
        <p:spPr>
          <a:xfrm>
            <a:off x="10292861" y="6119622"/>
            <a:ext cx="216772" cy="270180"/>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bg1">
                    <a:lumMod val="50000"/>
                  </a:schemeClr>
                </a:solidFill>
              </a:rPr>
              <a:t>T</a:t>
            </a:r>
            <a:endParaRPr lang="es-ES" dirty="0">
              <a:solidFill>
                <a:schemeClr val="bg1">
                  <a:lumMod val="50000"/>
                </a:schemeClr>
              </a:solidFill>
            </a:endParaRPr>
          </a:p>
        </p:txBody>
      </p:sp>
      <p:sp>
        <p:nvSpPr>
          <p:cNvPr id="24" name="Elipse 23"/>
          <p:cNvSpPr/>
          <p:nvPr/>
        </p:nvSpPr>
        <p:spPr>
          <a:xfrm>
            <a:off x="8923639" y="6246003"/>
            <a:ext cx="789709" cy="461812"/>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9008176" y="6325907"/>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26" name="Elipse 25"/>
          <p:cNvSpPr/>
          <p:nvPr/>
        </p:nvSpPr>
        <p:spPr>
          <a:xfrm>
            <a:off x="9266795" y="6325907"/>
            <a:ext cx="224486" cy="25861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t>
            </a:r>
            <a:endParaRPr lang="es-ES" dirty="0"/>
          </a:p>
        </p:txBody>
      </p:sp>
      <p:sp>
        <p:nvSpPr>
          <p:cNvPr id="27" name="Explosión 1 26"/>
          <p:cNvSpPr/>
          <p:nvPr/>
        </p:nvSpPr>
        <p:spPr>
          <a:xfrm>
            <a:off x="3991876" y="2244397"/>
            <a:ext cx="508138" cy="595401"/>
          </a:xfrm>
          <a:prstGeom prst="irregularSeal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xplosión 1 27"/>
          <p:cNvSpPr/>
          <p:nvPr/>
        </p:nvSpPr>
        <p:spPr>
          <a:xfrm>
            <a:off x="3991876" y="2837658"/>
            <a:ext cx="508138" cy="595401"/>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2776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smtClean="0"/>
              <a:t>Beta </a:t>
            </a:r>
            <a:r>
              <a:rPr lang="es-ES" b="1" dirty="0" err="1" smtClean="0"/>
              <a:t>values</a:t>
            </a:r>
            <a:r>
              <a:rPr lang="es-ES" b="1" dirty="0" smtClean="0"/>
              <a:t> </a:t>
            </a:r>
          </a:p>
          <a:p>
            <a:r>
              <a:rPr lang="es-ES" sz="2000" dirty="0" err="1" smtClean="0"/>
              <a:t>from</a:t>
            </a:r>
            <a:r>
              <a:rPr lang="es-ES" sz="2000" dirty="0" smtClean="0"/>
              <a:t> 0 to 1</a:t>
            </a:r>
          </a:p>
          <a:p>
            <a:pPr marL="0" indent="0">
              <a:buNone/>
            </a:pPr>
            <a:endParaRPr lang="es-ES" dirty="0" smtClean="0"/>
          </a:p>
        </p:txBody>
      </p:sp>
      <p:pic>
        <p:nvPicPr>
          <p:cNvPr id="5" name="Imagen 4"/>
          <p:cNvPicPr>
            <a:picLocks noChangeAspect="1"/>
          </p:cNvPicPr>
          <p:nvPr/>
        </p:nvPicPr>
        <p:blipFill>
          <a:blip r:embed="rId2"/>
          <a:stretch>
            <a:fillRect/>
          </a:stretch>
        </p:blipFill>
        <p:spPr>
          <a:xfrm>
            <a:off x="150555" y="2518491"/>
            <a:ext cx="6340984" cy="3448201"/>
          </a:xfrm>
          <a:prstGeom prst="rect">
            <a:avLst/>
          </a:prstGeom>
        </p:spPr>
      </p:pic>
    </p:spTree>
    <p:extLst>
      <p:ext uri="{BB962C8B-B14F-4D97-AF65-F5344CB8AC3E}">
        <p14:creationId xmlns:p14="http://schemas.microsoft.com/office/powerpoint/2010/main" val="101838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spTree>
    <p:extLst>
      <p:ext uri="{BB962C8B-B14F-4D97-AF65-F5344CB8AC3E}">
        <p14:creationId xmlns:p14="http://schemas.microsoft.com/office/powerpoint/2010/main" val="145377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smtClean="0"/>
              <a:t>Beta </a:t>
            </a:r>
            <a:r>
              <a:rPr lang="es-ES" b="1" dirty="0" err="1" smtClean="0"/>
              <a:t>values</a:t>
            </a:r>
            <a:r>
              <a:rPr lang="es-ES" b="1" dirty="0" smtClean="0"/>
              <a:t> </a:t>
            </a:r>
          </a:p>
          <a:p>
            <a:r>
              <a:rPr lang="es-ES" sz="2000" dirty="0" err="1" smtClean="0"/>
              <a:t>from</a:t>
            </a:r>
            <a:r>
              <a:rPr lang="es-ES" sz="2000" dirty="0" smtClean="0"/>
              <a:t> 0 to 1</a:t>
            </a:r>
          </a:p>
          <a:p>
            <a:pPr marL="0" indent="0">
              <a:buNone/>
            </a:pPr>
            <a:endParaRPr lang="es-ES" dirty="0" smtClean="0"/>
          </a:p>
        </p:txBody>
      </p:sp>
      <p:pic>
        <p:nvPicPr>
          <p:cNvPr id="5" name="Imagen 4"/>
          <p:cNvPicPr>
            <a:picLocks noChangeAspect="1"/>
          </p:cNvPicPr>
          <p:nvPr/>
        </p:nvPicPr>
        <p:blipFill>
          <a:blip r:embed="rId2"/>
          <a:stretch>
            <a:fillRect/>
          </a:stretch>
        </p:blipFill>
        <p:spPr>
          <a:xfrm>
            <a:off x="150555" y="2518491"/>
            <a:ext cx="6340984" cy="3448201"/>
          </a:xfrm>
          <a:prstGeom prst="rect">
            <a:avLst/>
          </a:prstGeom>
        </p:spPr>
      </p:pic>
      <p:pic>
        <p:nvPicPr>
          <p:cNvPr id="6" name="Imagen 5"/>
          <p:cNvPicPr>
            <a:picLocks noChangeAspect="1"/>
          </p:cNvPicPr>
          <p:nvPr/>
        </p:nvPicPr>
        <p:blipFill>
          <a:blip r:embed="rId3"/>
          <a:stretch>
            <a:fillRect/>
          </a:stretch>
        </p:blipFill>
        <p:spPr>
          <a:xfrm>
            <a:off x="7041272" y="3355517"/>
            <a:ext cx="1753859" cy="2295363"/>
          </a:xfrm>
          <a:prstGeom prst="rect">
            <a:avLst/>
          </a:prstGeom>
        </p:spPr>
      </p:pic>
      <p:sp>
        <p:nvSpPr>
          <p:cNvPr id="8" name="CuadroTexto 7"/>
          <p:cNvSpPr txBox="1"/>
          <p:nvPr/>
        </p:nvSpPr>
        <p:spPr>
          <a:xfrm>
            <a:off x="7186160" y="2561405"/>
            <a:ext cx="1646797" cy="646331"/>
          </a:xfrm>
          <a:prstGeom prst="rect">
            <a:avLst/>
          </a:prstGeom>
          <a:noFill/>
        </p:spPr>
        <p:txBody>
          <a:bodyPr wrap="none" rtlCol="0">
            <a:spAutoFit/>
          </a:bodyPr>
          <a:lstStyle/>
          <a:p>
            <a:r>
              <a:rPr lang="es-ES" dirty="0" err="1" smtClean="0"/>
              <a:t>Imprinted</a:t>
            </a:r>
            <a:r>
              <a:rPr lang="es-ES" dirty="0" smtClean="0"/>
              <a:t> </a:t>
            </a:r>
            <a:r>
              <a:rPr lang="es-ES" dirty="0" err="1" smtClean="0"/>
              <a:t>CpGs</a:t>
            </a:r>
            <a:endParaRPr lang="es-ES" dirty="0" smtClean="0"/>
          </a:p>
          <a:p>
            <a:r>
              <a:rPr lang="es-ES" dirty="0" smtClean="0"/>
              <a:t>N=250 </a:t>
            </a:r>
            <a:r>
              <a:rPr lang="es-ES" dirty="0" err="1" smtClean="0"/>
              <a:t>aprox</a:t>
            </a:r>
            <a:endParaRPr lang="es-ES" dirty="0"/>
          </a:p>
        </p:txBody>
      </p:sp>
      <p:pic>
        <p:nvPicPr>
          <p:cNvPr id="9" name="Imagen 8"/>
          <p:cNvPicPr>
            <a:picLocks noChangeAspect="1"/>
          </p:cNvPicPr>
          <p:nvPr/>
        </p:nvPicPr>
        <p:blipFill>
          <a:blip r:embed="rId4"/>
          <a:stretch>
            <a:fillRect/>
          </a:stretch>
        </p:blipFill>
        <p:spPr>
          <a:xfrm>
            <a:off x="8832957" y="2753762"/>
            <a:ext cx="3359043" cy="2980545"/>
          </a:xfrm>
          <a:prstGeom prst="rect">
            <a:avLst/>
          </a:prstGeom>
        </p:spPr>
      </p:pic>
      <p:sp>
        <p:nvSpPr>
          <p:cNvPr id="18" name="CuadroTexto 17"/>
          <p:cNvSpPr txBox="1"/>
          <p:nvPr/>
        </p:nvSpPr>
        <p:spPr>
          <a:xfrm>
            <a:off x="9690458" y="2384430"/>
            <a:ext cx="1644040" cy="369332"/>
          </a:xfrm>
          <a:prstGeom prst="rect">
            <a:avLst/>
          </a:prstGeom>
          <a:noFill/>
        </p:spPr>
        <p:txBody>
          <a:bodyPr wrap="none" rtlCol="0">
            <a:spAutoFit/>
          </a:bodyPr>
          <a:lstStyle/>
          <a:p>
            <a:r>
              <a:rPr lang="es-ES" dirty="0" err="1" smtClean="0"/>
              <a:t>ChrX</a:t>
            </a:r>
            <a:r>
              <a:rPr lang="es-ES" dirty="0" smtClean="0"/>
              <a:t> in </a:t>
            </a:r>
            <a:r>
              <a:rPr lang="es-ES" dirty="0" err="1" smtClean="0"/>
              <a:t>females</a:t>
            </a:r>
            <a:endParaRPr lang="es-ES" dirty="0"/>
          </a:p>
        </p:txBody>
      </p:sp>
      <p:sp>
        <p:nvSpPr>
          <p:cNvPr id="16" name="CuadroTexto 15"/>
          <p:cNvSpPr txBox="1"/>
          <p:nvPr/>
        </p:nvSpPr>
        <p:spPr>
          <a:xfrm>
            <a:off x="7833186" y="1941208"/>
            <a:ext cx="2604752" cy="369332"/>
          </a:xfrm>
          <a:prstGeom prst="rect">
            <a:avLst/>
          </a:prstGeom>
          <a:noFill/>
        </p:spPr>
        <p:txBody>
          <a:bodyPr wrap="none" rtlCol="0">
            <a:spAutoFit/>
          </a:bodyPr>
          <a:lstStyle/>
          <a:p>
            <a:r>
              <a:rPr lang="es-ES" b="1" dirty="0" err="1" smtClean="0"/>
              <a:t>Hemi-methylated</a:t>
            </a:r>
            <a:r>
              <a:rPr lang="es-ES" b="1" dirty="0" smtClean="0"/>
              <a:t> </a:t>
            </a:r>
            <a:r>
              <a:rPr lang="es-ES" b="1" dirty="0" err="1" smtClean="0"/>
              <a:t>regions</a:t>
            </a:r>
            <a:endParaRPr lang="es-ES" b="1" dirty="0"/>
          </a:p>
        </p:txBody>
      </p:sp>
      <p:sp>
        <p:nvSpPr>
          <p:cNvPr id="7" name="Flecha curvada hacia la izquierda 6"/>
          <p:cNvSpPr/>
          <p:nvPr/>
        </p:nvSpPr>
        <p:spPr>
          <a:xfrm rot="16200000" flipH="1">
            <a:off x="5414580" y="3214212"/>
            <a:ext cx="648322" cy="611278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86906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smtClean="0"/>
              <a:t>Beta </a:t>
            </a:r>
            <a:r>
              <a:rPr lang="es-ES" b="1" dirty="0" err="1" smtClean="0"/>
              <a:t>values</a:t>
            </a:r>
            <a:endParaRPr lang="es-ES" b="1" dirty="0" smtClean="0"/>
          </a:p>
          <a:p>
            <a:r>
              <a:rPr lang="es-ES" sz="2000" dirty="0" err="1" smtClean="0"/>
              <a:t>from</a:t>
            </a:r>
            <a:r>
              <a:rPr lang="es-ES" sz="2000" dirty="0" smtClean="0"/>
              <a:t> 0 to 1</a:t>
            </a:r>
          </a:p>
          <a:p>
            <a:r>
              <a:rPr lang="es-ES" sz="2000" dirty="0" smtClean="0"/>
              <a:t>more </a:t>
            </a:r>
            <a:r>
              <a:rPr lang="es-ES" sz="2000" dirty="0" err="1" smtClean="0"/>
              <a:t>intuitive</a:t>
            </a:r>
            <a:r>
              <a:rPr lang="es-ES" sz="2000" dirty="0" smtClean="0"/>
              <a:t> </a:t>
            </a:r>
            <a:r>
              <a:rPr lang="es-ES" sz="2000" dirty="0" err="1" smtClean="0"/>
              <a:t>interpretation</a:t>
            </a:r>
            <a:endParaRPr lang="es-ES" sz="2000" dirty="0" smtClean="0"/>
          </a:p>
          <a:p>
            <a:pPr marL="0" indent="0">
              <a:buNone/>
            </a:pPr>
            <a:endParaRPr lang="es-ES" dirty="0" smtClean="0"/>
          </a:p>
          <a:p>
            <a:pPr marL="0" indent="0">
              <a:buNone/>
            </a:pPr>
            <a:r>
              <a:rPr lang="es-ES" b="1" dirty="0" smtClean="0"/>
              <a:t>M </a:t>
            </a:r>
            <a:r>
              <a:rPr lang="es-ES" b="1" dirty="0" err="1" smtClean="0"/>
              <a:t>values</a:t>
            </a:r>
            <a:endParaRPr lang="es-ES" b="1" dirty="0" smtClean="0"/>
          </a:p>
          <a:p>
            <a:r>
              <a:rPr lang="es-ES" sz="2000" dirty="0" smtClean="0"/>
              <a:t>-</a:t>
            </a:r>
            <a:r>
              <a:rPr lang="es-ES" sz="2000" dirty="0" err="1" smtClean="0"/>
              <a:t>inf</a:t>
            </a:r>
            <a:r>
              <a:rPr lang="es-ES" sz="2000" dirty="0" smtClean="0"/>
              <a:t> to + </a:t>
            </a:r>
            <a:r>
              <a:rPr lang="es-ES" sz="2000" dirty="0" err="1" smtClean="0"/>
              <a:t>inf</a:t>
            </a:r>
            <a:endParaRPr lang="es-ES" sz="2000" dirty="0" smtClean="0"/>
          </a:p>
          <a:p>
            <a:r>
              <a:rPr lang="en-GB" sz="2000" dirty="0"/>
              <a:t>more statistically valid </a:t>
            </a:r>
            <a:endParaRPr lang="en-GB" sz="2000" dirty="0" smtClean="0"/>
          </a:p>
          <a:p>
            <a:r>
              <a:rPr lang="en-GB" sz="2000" dirty="0" smtClean="0"/>
              <a:t>less intuitive interpretation</a:t>
            </a:r>
            <a:endParaRPr lang="es-ES" sz="2000" b="1" dirty="0"/>
          </a:p>
          <a:p>
            <a:pPr marL="0" indent="0">
              <a:buNone/>
            </a:pPr>
            <a:endParaRPr lang="es-ES" dirty="0" smtClean="0"/>
          </a:p>
          <a:p>
            <a:pPr marL="0" indent="0">
              <a:buNone/>
            </a:pPr>
            <a:endParaRPr lang="es-ES" dirty="0" smtClean="0"/>
          </a:p>
        </p:txBody>
      </p:sp>
      <p:pic>
        <p:nvPicPr>
          <p:cNvPr id="7" name="Imagen 6"/>
          <p:cNvPicPr>
            <a:picLocks noChangeAspect="1"/>
          </p:cNvPicPr>
          <p:nvPr/>
        </p:nvPicPr>
        <p:blipFill rotWithShape="1">
          <a:blip r:embed="rId2"/>
          <a:srcRect l="49094" t="27582" r="11323" b="50738"/>
          <a:stretch/>
        </p:blipFill>
        <p:spPr>
          <a:xfrm>
            <a:off x="616115" y="4831224"/>
            <a:ext cx="4600876" cy="1338666"/>
          </a:xfrm>
          <a:prstGeom prst="rect">
            <a:avLst/>
          </a:prstGeom>
        </p:spPr>
      </p:pic>
      <p:pic>
        <p:nvPicPr>
          <p:cNvPr id="7170" name="Picture 2" descr="https://www.biorxiv.org/content/biorxiv/early/2016/05/25/055087/F33.large.jpg?width=800&amp;height=600&amp;carousel=1"/>
          <p:cNvPicPr>
            <a:picLocks noChangeAspect="1" noChangeArrowheads="1"/>
          </p:cNvPicPr>
          <p:nvPr/>
        </p:nvPicPr>
        <p:blipFill rotWithShape="1">
          <a:blip r:embed="rId3">
            <a:extLst>
              <a:ext uri="{28A0092B-C50C-407E-A947-70E740481C1C}">
                <a14:useLocalDpi xmlns:a14="http://schemas.microsoft.com/office/drawing/2010/main" val="0"/>
              </a:ext>
            </a:extLst>
          </a:blip>
          <a:srcRect r="49339"/>
          <a:stretch/>
        </p:blipFill>
        <p:spPr bwMode="auto">
          <a:xfrm>
            <a:off x="5406843" y="987135"/>
            <a:ext cx="3132570" cy="2859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www.biorxiv.org/content/biorxiv/early/2016/05/25/055087/F33.large.jpg?width=800&amp;height=600&amp;carousel=1"/>
          <p:cNvPicPr>
            <a:picLocks noChangeAspect="1" noChangeArrowheads="1"/>
          </p:cNvPicPr>
          <p:nvPr/>
        </p:nvPicPr>
        <p:blipFill rotWithShape="1">
          <a:blip r:embed="rId3">
            <a:extLst>
              <a:ext uri="{28A0092B-C50C-407E-A947-70E740481C1C}">
                <a14:useLocalDpi xmlns:a14="http://schemas.microsoft.com/office/drawing/2010/main" val="0"/>
              </a:ext>
            </a:extLst>
          </a:blip>
          <a:srcRect l="51169"/>
          <a:stretch/>
        </p:blipFill>
        <p:spPr bwMode="auto">
          <a:xfrm>
            <a:off x="5334343" y="3958935"/>
            <a:ext cx="3019390" cy="285980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nbis-workshop-epigenomics.readthedocs.io/en/latest/_images/Beta_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6406" y="2397412"/>
            <a:ext cx="3272394" cy="273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48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smtClean="0"/>
              <a:t>2. </a:t>
            </a:r>
            <a:r>
              <a:rPr lang="es-ES" b="1" dirty="0" err="1" smtClean="0"/>
              <a:t>Sample</a:t>
            </a:r>
            <a:r>
              <a:rPr lang="es-ES" b="1" dirty="0" smtClean="0"/>
              <a:t> </a:t>
            </a:r>
            <a:r>
              <a:rPr lang="es-ES" b="1" dirty="0" err="1" smtClean="0"/>
              <a:t>quality</a:t>
            </a:r>
            <a:r>
              <a:rPr lang="es-ES" b="1" dirty="0" smtClean="0"/>
              <a:t> control</a:t>
            </a:r>
          </a:p>
          <a:p>
            <a:pPr marL="0" indent="0">
              <a:buNone/>
            </a:pPr>
            <a:r>
              <a:rPr lang="es-ES" sz="2000" dirty="0" smtClean="0"/>
              <a:t>2.1. </a:t>
            </a:r>
            <a:r>
              <a:rPr lang="es-ES" sz="2000" dirty="0" err="1" smtClean="0"/>
              <a:t>Overall</a:t>
            </a:r>
            <a:r>
              <a:rPr lang="es-ES" sz="2000" dirty="0" smtClean="0"/>
              <a:t> </a:t>
            </a:r>
            <a:r>
              <a:rPr lang="es-ES" sz="2000" dirty="0" err="1" smtClean="0"/>
              <a:t>low</a:t>
            </a:r>
            <a:r>
              <a:rPr lang="es-ES" sz="2000" dirty="0" smtClean="0"/>
              <a:t> </a:t>
            </a:r>
            <a:r>
              <a:rPr lang="es-ES" sz="2000" dirty="0" err="1" smtClean="0"/>
              <a:t>quality</a:t>
            </a:r>
            <a:r>
              <a:rPr lang="es-ES" sz="2000" dirty="0" smtClean="0"/>
              <a:t> (</a:t>
            </a:r>
            <a:r>
              <a:rPr lang="es-ES" sz="2000" dirty="0" err="1" smtClean="0"/>
              <a:t>methylated</a:t>
            </a:r>
            <a:r>
              <a:rPr lang="es-ES" sz="2000" dirty="0" smtClean="0"/>
              <a:t> vs </a:t>
            </a:r>
            <a:r>
              <a:rPr lang="es-ES" sz="2000" dirty="0" err="1" smtClean="0"/>
              <a:t>unmethylated</a:t>
            </a:r>
            <a:r>
              <a:rPr lang="es-ES" sz="2000" dirty="0" smtClean="0"/>
              <a:t> </a:t>
            </a:r>
            <a:r>
              <a:rPr lang="es-ES" sz="2000" dirty="0" err="1" smtClean="0"/>
              <a:t>signals</a:t>
            </a:r>
            <a:r>
              <a:rPr lang="es-ES" sz="2000" dirty="0" smtClean="0"/>
              <a:t>)</a:t>
            </a:r>
          </a:p>
          <a:p>
            <a:pPr marL="0" indent="0">
              <a:buNone/>
            </a:pPr>
            <a:r>
              <a:rPr lang="es-ES" sz="2000" dirty="0" smtClean="0"/>
              <a:t>2.2. </a:t>
            </a:r>
            <a:r>
              <a:rPr lang="es-ES" sz="2000" dirty="0" err="1" smtClean="0"/>
              <a:t>Sample</a:t>
            </a:r>
            <a:r>
              <a:rPr lang="es-ES" sz="2000" dirty="0" smtClean="0"/>
              <a:t> </a:t>
            </a:r>
            <a:r>
              <a:rPr lang="es-ES" sz="2000" dirty="0" err="1" smtClean="0"/>
              <a:t>call</a:t>
            </a:r>
            <a:r>
              <a:rPr lang="es-ES" sz="2000" dirty="0" smtClean="0"/>
              <a:t> </a:t>
            </a:r>
            <a:r>
              <a:rPr lang="es-ES" sz="2000" dirty="0" err="1" smtClean="0"/>
              <a:t>rate</a:t>
            </a:r>
            <a:r>
              <a:rPr lang="es-ES" sz="2000" dirty="0" smtClean="0"/>
              <a:t> (</a:t>
            </a:r>
            <a:r>
              <a:rPr lang="es-ES" sz="2000" dirty="0" err="1" smtClean="0"/>
              <a:t>filter</a:t>
            </a:r>
            <a:r>
              <a:rPr lang="es-ES" sz="2000" dirty="0" smtClean="0"/>
              <a:t> </a:t>
            </a:r>
            <a:r>
              <a:rPr lang="es-ES" sz="2000" dirty="0" err="1" smtClean="0"/>
              <a:t>samples</a:t>
            </a:r>
            <a:r>
              <a:rPr lang="es-ES" sz="2000" dirty="0" smtClean="0"/>
              <a:t> </a:t>
            </a:r>
            <a:r>
              <a:rPr lang="es-ES" sz="2000" dirty="0" err="1" smtClean="0"/>
              <a:t>with</a:t>
            </a:r>
            <a:r>
              <a:rPr lang="es-ES" sz="2000" dirty="0" smtClean="0"/>
              <a:t> % </a:t>
            </a:r>
            <a:r>
              <a:rPr lang="es-ES" sz="2000" dirty="0" err="1" smtClean="0"/>
              <a:t>detected</a:t>
            </a:r>
            <a:r>
              <a:rPr lang="es-ES" sz="2000" dirty="0" smtClean="0"/>
              <a:t> </a:t>
            </a:r>
            <a:r>
              <a:rPr lang="es-ES" sz="2000" dirty="0" err="1" smtClean="0"/>
              <a:t>probes</a:t>
            </a:r>
            <a:r>
              <a:rPr lang="es-ES" sz="2000" dirty="0" smtClean="0"/>
              <a:t> &lt;95-98%)</a:t>
            </a:r>
          </a:p>
          <a:p>
            <a:pPr marL="0" indent="0">
              <a:buNone/>
            </a:pPr>
            <a:r>
              <a:rPr lang="es-ES" sz="2000" dirty="0" smtClean="0"/>
              <a:t>2.3. </a:t>
            </a:r>
            <a:r>
              <a:rPr lang="es-ES" sz="2000" dirty="0" err="1" smtClean="0"/>
              <a:t>Number</a:t>
            </a:r>
            <a:r>
              <a:rPr lang="es-ES" sz="2000" dirty="0" smtClean="0"/>
              <a:t> of </a:t>
            </a:r>
            <a:r>
              <a:rPr lang="es-ES" sz="2000" dirty="0" err="1" smtClean="0"/>
              <a:t>detected</a:t>
            </a:r>
            <a:r>
              <a:rPr lang="es-ES" sz="2000" dirty="0" smtClean="0"/>
              <a:t> </a:t>
            </a:r>
            <a:r>
              <a:rPr lang="es-ES" sz="2000" dirty="0" err="1" smtClean="0"/>
              <a:t>beads</a:t>
            </a:r>
            <a:r>
              <a:rPr lang="es-ES" sz="2000" dirty="0" smtClean="0"/>
              <a:t> (</a:t>
            </a:r>
            <a:r>
              <a:rPr lang="es-ES" sz="2000" dirty="0" err="1" smtClean="0"/>
              <a:t>filter</a:t>
            </a:r>
            <a:r>
              <a:rPr lang="es-ES" sz="2000" dirty="0" smtClean="0"/>
              <a:t> </a:t>
            </a:r>
            <a:r>
              <a:rPr lang="en-GB" sz="2000" dirty="0" smtClean="0"/>
              <a:t>samples </a:t>
            </a:r>
            <a:r>
              <a:rPr lang="en-GB" sz="2000" dirty="0"/>
              <a:t>with too few detected </a:t>
            </a:r>
            <a:r>
              <a:rPr lang="en-GB" sz="2000" dirty="0" smtClean="0"/>
              <a:t>beads </a:t>
            </a:r>
            <a:r>
              <a:rPr lang="en-GB" sz="2000" dirty="0" smtClean="0"/>
              <a:t>&lt;</a:t>
            </a:r>
            <a:r>
              <a:rPr lang="en-GB" sz="2000" dirty="0" smtClean="0"/>
              <a:t>3</a:t>
            </a:r>
            <a:r>
              <a:rPr lang="en-GB" sz="2000" dirty="0" smtClean="0"/>
              <a:t>)</a:t>
            </a:r>
            <a:endParaRPr lang="es-ES" sz="2000" dirty="0"/>
          </a:p>
          <a:p>
            <a:pPr marL="0" indent="0">
              <a:buNone/>
            </a:pPr>
            <a:r>
              <a:rPr lang="es-ES" sz="2000" dirty="0" smtClean="0"/>
              <a:t>2.4. Sex </a:t>
            </a:r>
            <a:r>
              <a:rPr lang="es-ES" sz="2000" dirty="0" err="1" smtClean="0"/>
              <a:t>consistency</a:t>
            </a:r>
            <a:r>
              <a:rPr lang="es-ES" sz="2000" dirty="0" smtClean="0"/>
              <a:t> (sex </a:t>
            </a:r>
            <a:r>
              <a:rPr lang="es-ES" sz="2000" dirty="0" err="1" smtClean="0"/>
              <a:t>chromosomal</a:t>
            </a:r>
            <a:r>
              <a:rPr lang="es-ES" sz="2000" dirty="0" smtClean="0"/>
              <a:t> </a:t>
            </a:r>
            <a:r>
              <a:rPr lang="es-ES" sz="2000" dirty="0" err="1" smtClean="0"/>
              <a:t>probes</a:t>
            </a:r>
            <a:r>
              <a:rPr lang="es-ES" sz="2000" dirty="0" smtClean="0"/>
              <a:t>)</a:t>
            </a:r>
          </a:p>
          <a:p>
            <a:pPr marL="0" indent="0">
              <a:buNone/>
            </a:pPr>
            <a:r>
              <a:rPr lang="es-ES" sz="2000" dirty="0" smtClean="0"/>
              <a:t>2.5. </a:t>
            </a:r>
            <a:r>
              <a:rPr lang="es-ES" sz="2000" dirty="0" err="1" smtClean="0"/>
              <a:t>Technical</a:t>
            </a:r>
            <a:r>
              <a:rPr lang="es-ES" sz="2000" dirty="0" smtClean="0"/>
              <a:t> </a:t>
            </a:r>
            <a:r>
              <a:rPr lang="es-ES" sz="2000" dirty="0" err="1" smtClean="0"/>
              <a:t>duplicates</a:t>
            </a:r>
            <a:r>
              <a:rPr lang="es-ES" sz="2000" dirty="0" smtClean="0"/>
              <a:t> (SNP </a:t>
            </a:r>
            <a:r>
              <a:rPr lang="es-ES" sz="2000" dirty="0" err="1" smtClean="0"/>
              <a:t>probes</a:t>
            </a:r>
            <a:r>
              <a:rPr lang="es-ES" sz="2000" dirty="0" smtClean="0"/>
              <a:t>)</a:t>
            </a:r>
          </a:p>
          <a:p>
            <a:pPr marL="0" indent="0">
              <a:buNone/>
            </a:pPr>
            <a:r>
              <a:rPr lang="es-ES" sz="2000" dirty="0" smtClean="0"/>
              <a:t>2.6. DNA </a:t>
            </a:r>
            <a:r>
              <a:rPr lang="es-ES" sz="2000" dirty="0" err="1" smtClean="0"/>
              <a:t>contamination</a:t>
            </a:r>
            <a:r>
              <a:rPr lang="es-ES" sz="2000" dirty="0" smtClean="0"/>
              <a:t> (SNP </a:t>
            </a:r>
            <a:r>
              <a:rPr lang="es-ES" sz="2000" dirty="0" err="1" smtClean="0"/>
              <a:t>probes</a:t>
            </a:r>
            <a:r>
              <a:rPr lang="es-ES" sz="2000" dirty="0" smtClean="0"/>
              <a:t>)</a:t>
            </a:r>
          </a:p>
          <a:p>
            <a:pPr marL="0" indent="0">
              <a:buNone/>
            </a:pPr>
            <a:r>
              <a:rPr lang="es-ES" sz="2000" dirty="0" smtClean="0"/>
              <a:t>2.7. </a:t>
            </a:r>
            <a:r>
              <a:rPr lang="es-ES" sz="2000" dirty="0" err="1" smtClean="0"/>
              <a:t>Genetic</a:t>
            </a:r>
            <a:r>
              <a:rPr lang="es-ES" sz="2000" dirty="0" smtClean="0"/>
              <a:t> </a:t>
            </a:r>
            <a:r>
              <a:rPr lang="es-ES" sz="2000" dirty="0" err="1" smtClean="0"/>
              <a:t>consistenty</a:t>
            </a:r>
            <a:r>
              <a:rPr lang="es-ES" sz="2000" dirty="0" smtClean="0"/>
              <a:t> (SNP </a:t>
            </a:r>
            <a:r>
              <a:rPr lang="es-ES" sz="2000" dirty="0" err="1" smtClean="0"/>
              <a:t>probes</a:t>
            </a:r>
            <a:r>
              <a:rPr lang="es-ES" sz="2000" dirty="0" smtClean="0"/>
              <a:t> vs GWAS)</a:t>
            </a:r>
          </a:p>
          <a:p>
            <a:pPr marL="0" indent="0">
              <a:buNone/>
            </a:pPr>
            <a:endParaRPr lang="es-ES" sz="2000" dirty="0" smtClean="0"/>
          </a:p>
          <a:p>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527" y="3523673"/>
            <a:ext cx="2657762" cy="2657762"/>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527" y="803565"/>
            <a:ext cx="2556164" cy="2556164"/>
          </a:xfrm>
          <a:prstGeom prst="rect">
            <a:avLst/>
          </a:prstGeom>
        </p:spPr>
      </p:pic>
      <p:sp>
        <p:nvSpPr>
          <p:cNvPr id="8" name="Elipse 7"/>
          <p:cNvSpPr/>
          <p:nvPr/>
        </p:nvSpPr>
        <p:spPr>
          <a:xfrm>
            <a:off x="9707419" y="2441172"/>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66002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fontScale="92500" lnSpcReduction="20000"/>
          </a:bodyPr>
          <a:lstStyle/>
          <a:p>
            <a:pPr marL="0" indent="0">
              <a:buNone/>
            </a:pPr>
            <a:r>
              <a:rPr lang="es-ES" b="1" dirty="0" smtClean="0"/>
              <a:t>3. </a:t>
            </a:r>
            <a:r>
              <a:rPr lang="es-ES" b="1" dirty="0" err="1" smtClean="0"/>
              <a:t>CpG</a:t>
            </a:r>
            <a:r>
              <a:rPr lang="es-ES" b="1" dirty="0" smtClean="0"/>
              <a:t> </a:t>
            </a:r>
            <a:r>
              <a:rPr lang="es-ES" b="1" dirty="0" err="1" smtClean="0"/>
              <a:t>probe</a:t>
            </a:r>
            <a:r>
              <a:rPr lang="es-ES" b="1" dirty="0" smtClean="0"/>
              <a:t> </a:t>
            </a:r>
            <a:r>
              <a:rPr lang="es-ES" b="1" dirty="0" err="1" smtClean="0"/>
              <a:t>quality</a:t>
            </a:r>
            <a:r>
              <a:rPr lang="es-ES" b="1" dirty="0" smtClean="0"/>
              <a:t> control</a:t>
            </a:r>
          </a:p>
          <a:p>
            <a:pPr marL="0" indent="0">
              <a:buNone/>
            </a:pPr>
            <a:endParaRPr lang="es-ES" sz="2000" b="1" dirty="0" smtClean="0"/>
          </a:p>
          <a:p>
            <a:pPr marL="0" indent="0">
              <a:buNone/>
            </a:pPr>
            <a:r>
              <a:rPr lang="es-ES" sz="2000" dirty="0" smtClean="0"/>
              <a:t>3.1. </a:t>
            </a:r>
            <a:r>
              <a:rPr lang="es-ES" sz="2000" dirty="0" err="1" smtClean="0"/>
              <a:t>CpG</a:t>
            </a:r>
            <a:r>
              <a:rPr lang="es-ES" sz="2000" dirty="0" smtClean="0"/>
              <a:t> </a:t>
            </a:r>
            <a:r>
              <a:rPr lang="es-ES" sz="2000" dirty="0" err="1" smtClean="0"/>
              <a:t>probe</a:t>
            </a:r>
            <a:r>
              <a:rPr lang="es-ES" sz="2000" dirty="0" smtClean="0"/>
              <a:t> </a:t>
            </a:r>
            <a:r>
              <a:rPr lang="es-ES" sz="2000" dirty="0" err="1" smtClean="0"/>
              <a:t>call</a:t>
            </a:r>
            <a:r>
              <a:rPr lang="es-ES" sz="2000" dirty="0" smtClean="0"/>
              <a:t> </a:t>
            </a:r>
            <a:r>
              <a:rPr lang="es-ES" sz="2000" dirty="0" err="1" smtClean="0"/>
              <a:t>rate</a:t>
            </a:r>
            <a:r>
              <a:rPr lang="es-ES" sz="2000" dirty="0"/>
              <a:t> (</a:t>
            </a:r>
            <a:r>
              <a:rPr lang="es-ES" sz="2000" dirty="0" err="1"/>
              <a:t>filter</a:t>
            </a:r>
            <a:r>
              <a:rPr lang="es-ES" sz="2000" dirty="0"/>
              <a:t> </a:t>
            </a:r>
            <a:r>
              <a:rPr lang="es-ES" sz="2000" dirty="0" err="1" smtClean="0"/>
              <a:t>probes</a:t>
            </a:r>
            <a:r>
              <a:rPr lang="es-ES" sz="2000" dirty="0" smtClean="0"/>
              <a:t> </a:t>
            </a:r>
            <a:r>
              <a:rPr lang="es-ES" sz="2000" dirty="0" err="1"/>
              <a:t>with</a:t>
            </a:r>
            <a:r>
              <a:rPr lang="es-ES" sz="2000" dirty="0"/>
              <a:t> % </a:t>
            </a:r>
            <a:r>
              <a:rPr lang="es-ES" sz="2000" dirty="0" err="1"/>
              <a:t>detected</a:t>
            </a:r>
            <a:r>
              <a:rPr lang="es-ES" sz="2000" dirty="0"/>
              <a:t> </a:t>
            </a:r>
            <a:r>
              <a:rPr lang="es-ES" sz="2000" dirty="0" err="1"/>
              <a:t>probes</a:t>
            </a:r>
            <a:r>
              <a:rPr lang="es-ES" sz="2000" dirty="0"/>
              <a:t> &lt;95-98%)</a:t>
            </a:r>
          </a:p>
          <a:p>
            <a:pPr marL="0" indent="0">
              <a:buNone/>
            </a:pPr>
            <a:r>
              <a:rPr lang="es-ES" sz="2000" dirty="0" smtClean="0"/>
              <a:t>3.2. </a:t>
            </a:r>
            <a:r>
              <a:rPr lang="es-ES" sz="2000" dirty="0" err="1" smtClean="0"/>
              <a:t>Number</a:t>
            </a:r>
            <a:r>
              <a:rPr lang="es-ES" sz="2000" dirty="0" smtClean="0"/>
              <a:t> </a:t>
            </a:r>
            <a:r>
              <a:rPr lang="es-ES" sz="2000" dirty="0"/>
              <a:t>of </a:t>
            </a:r>
            <a:r>
              <a:rPr lang="es-ES" sz="2000" dirty="0" err="1"/>
              <a:t>detected</a:t>
            </a:r>
            <a:r>
              <a:rPr lang="es-ES" sz="2000" dirty="0"/>
              <a:t> </a:t>
            </a:r>
            <a:r>
              <a:rPr lang="es-ES" sz="2000" dirty="0" err="1"/>
              <a:t>beads</a:t>
            </a:r>
            <a:r>
              <a:rPr lang="es-ES" sz="2000" dirty="0"/>
              <a:t> (</a:t>
            </a:r>
            <a:r>
              <a:rPr lang="es-ES" sz="2000" dirty="0" err="1"/>
              <a:t>filter</a:t>
            </a:r>
            <a:r>
              <a:rPr lang="es-ES" sz="2000" dirty="0"/>
              <a:t> </a:t>
            </a:r>
            <a:r>
              <a:rPr lang="en-GB" sz="2000" dirty="0"/>
              <a:t>probes with too few detected beads &lt;3)</a:t>
            </a:r>
            <a:endParaRPr lang="es-ES" sz="2000" dirty="0" smtClean="0"/>
          </a:p>
          <a:p>
            <a:pPr marL="0" indent="0">
              <a:buNone/>
            </a:pPr>
            <a:r>
              <a:rPr lang="es-ES" sz="2000" dirty="0" smtClean="0"/>
              <a:t>3.3. </a:t>
            </a:r>
            <a:r>
              <a:rPr lang="es-ES" sz="2000" dirty="0" err="1" smtClean="0"/>
              <a:t>Problematic</a:t>
            </a:r>
            <a:r>
              <a:rPr lang="es-ES" sz="2000" dirty="0" smtClean="0"/>
              <a:t> </a:t>
            </a:r>
            <a:r>
              <a:rPr lang="es-ES" sz="2000" dirty="0" err="1" smtClean="0"/>
              <a:t>probes</a:t>
            </a:r>
            <a:r>
              <a:rPr lang="es-ES" sz="2000" dirty="0" smtClean="0"/>
              <a:t> (</a:t>
            </a:r>
            <a:r>
              <a:rPr lang="es-ES" sz="2000" dirty="0" err="1" smtClean="0"/>
              <a:t>later</a:t>
            </a:r>
            <a:r>
              <a:rPr lang="es-ES" sz="2000" dirty="0" smtClean="0"/>
              <a:t> in </a:t>
            </a:r>
            <a:r>
              <a:rPr lang="es-ES" sz="2000" dirty="0" err="1" smtClean="0"/>
              <a:t>the</a:t>
            </a:r>
            <a:r>
              <a:rPr lang="es-ES" sz="2000" dirty="0" smtClean="0"/>
              <a:t> QC pipeline) </a:t>
            </a:r>
            <a:r>
              <a:rPr lang="es-ES" sz="2000" dirty="0" smtClean="0">
                <a:solidFill>
                  <a:srgbClr val="FF0000"/>
                </a:solidFill>
              </a:rPr>
              <a:t>--- el </a:t>
            </a:r>
            <a:r>
              <a:rPr lang="es-ES" sz="2000" dirty="0" err="1" smtClean="0">
                <a:solidFill>
                  <a:srgbClr val="FF0000"/>
                </a:solidFill>
              </a:rPr>
              <a:t>meffil</a:t>
            </a:r>
            <a:r>
              <a:rPr lang="es-ES" sz="2000" dirty="0" smtClean="0">
                <a:solidFill>
                  <a:srgbClr val="FF0000"/>
                </a:solidFill>
              </a:rPr>
              <a:t> </a:t>
            </a:r>
            <a:r>
              <a:rPr lang="es-ES" sz="2000" dirty="0" err="1" smtClean="0">
                <a:solidFill>
                  <a:srgbClr val="FF0000"/>
                </a:solidFill>
              </a:rPr>
              <a:t>ho</a:t>
            </a:r>
            <a:r>
              <a:rPr lang="es-ES" sz="2000" dirty="0" smtClean="0">
                <a:solidFill>
                  <a:srgbClr val="FF0000"/>
                </a:solidFill>
              </a:rPr>
              <a:t> fa </a:t>
            </a:r>
            <a:r>
              <a:rPr lang="es-ES" sz="2000" dirty="0" err="1" smtClean="0">
                <a:solidFill>
                  <a:srgbClr val="FF0000"/>
                </a:solidFill>
              </a:rPr>
              <a:t>internament</a:t>
            </a:r>
            <a:r>
              <a:rPr lang="es-ES" sz="2000" dirty="0" smtClean="0">
                <a:solidFill>
                  <a:srgbClr val="FF0000"/>
                </a:solidFill>
              </a:rPr>
              <a:t>??? Mirar si </a:t>
            </a:r>
            <a:r>
              <a:rPr lang="es-ES" sz="2000" dirty="0" err="1" smtClean="0">
                <a:solidFill>
                  <a:srgbClr val="FF0000"/>
                </a:solidFill>
              </a:rPr>
              <a:t>només</a:t>
            </a:r>
            <a:r>
              <a:rPr lang="es-ES" sz="2000" dirty="0" smtClean="0">
                <a:solidFill>
                  <a:srgbClr val="FF0000"/>
                </a:solidFill>
              </a:rPr>
              <a:t> hi ha cg </a:t>
            </a:r>
            <a:r>
              <a:rPr lang="es-ES" sz="2000" dirty="0" err="1" smtClean="0">
                <a:solidFill>
                  <a:srgbClr val="FF0000"/>
                </a:solidFill>
              </a:rPr>
              <a:t>probes</a:t>
            </a:r>
            <a:endParaRPr lang="es-ES" sz="2000" dirty="0" smtClean="0">
              <a:solidFill>
                <a:srgbClr val="FF0000"/>
              </a:solidFill>
            </a:endParaRPr>
          </a:p>
          <a:p>
            <a:pPr lvl="1"/>
            <a:r>
              <a:rPr lang="es-ES" sz="2000" dirty="0" err="1" smtClean="0"/>
              <a:t>Array</a:t>
            </a:r>
            <a:r>
              <a:rPr lang="es-ES" sz="2000" dirty="0" smtClean="0"/>
              <a:t> control </a:t>
            </a:r>
            <a:r>
              <a:rPr lang="es-ES" sz="2000" dirty="0" err="1" smtClean="0"/>
              <a:t>probes</a:t>
            </a:r>
            <a:endParaRPr lang="es-ES" sz="2000" dirty="0" smtClean="0"/>
          </a:p>
          <a:p>
            <a:pPr lvl="1"/>
            <a:r>
              <a:rPr lang="es-ES" sz="2000" dirty="0" smtClean="0"/>
              <a:t>SNP </a:t>
            </a:r>
            <a:r>
              <a:rPr lang="es-ES" sz="2000" dirty="0" err="1" smtClean="0"/>
              <a:t>probes</a:t>
            </a:r>
            <a:endParaRPr lang="es-ES" sz="2000" dirty="0" smtClean="0"/>
          </a:p>
          <a:p>
            <a:pPr lvl="1"/>
            <a:r>
              <a:rPr lang="es-ES" sz="2000" dirty="0" smtClean="0"/>
              <a:t>Non-</a:t>
            </a:r>
            <a:r>
              <a:rPr lang="es-ES" sz="2000" dirty="0" err="1" smtClean="0"/>
              <a:t>CpG</a:t>
            </a:r>
            <a:r>
              <a:rPr lang="es-ES" sz="2000" dirty="0" smtClean="0"/>
              <a:t> </a:t>
            </a:r>
            <a:r>
              <a:rPr lang="es-ES" sz="2000" dirty="0" err="1" smtClean="0"/>
              <a:t>methylation</a:t>
            </a:r>
            <a:r>
              <a:rPr lang="es-ES" sz="2000" dirty="0" smtClean="0"/>
              <a:t> </a:t>
            </a:r>
            <a:r>
              <a:rPr lang="es-ES" sz="2000" dirty="0" err="1" smtClean="0"/>
              <a:t>probes</a:t>
            </a:r>
            <a:endParaRPr lang="es-ES" sz="2000" dirty="0" smtClean="0"/>
          </a:p>
          <a:p>
            <a:pPr lvl="1"/>
            <a:r>
              <a:rPr lang="es-ES" sz="2000" dirty="0" err="1" smtClean="0"/>
              <a:t>CpG</a:t>
            </a:r>
            <a:r>
              <a:rPr lang="es-ES" sz="2000" dirty="0" smtClean="0"/>
              <a:t> </a:t>
            </a:r>
            <a:r>
              <a:rPr lang="es-ES" sz="2000" dirty="0" err="1" smtClean="0"/>
              <a:t>probes</a:t>
            </a:r>
            <a:r>
              <a:rPr lang="es-ES" sz="2000" dirty="0" smtClean="0"/>
              <a:t> in sex </a:t>
            </a:r>
            <a:r>
              <a:rPr lang="es-ES" sz="2000" dirty="0" err="1" smtClean="0"/>
              <a:t>chromosomes</a:t>
            </a:r>
            <a:endParaRPr lang="es-ES" sz="2000" dirty="0" smtClean="0"/>
          </a:p>
          <a:p>
            <a:pPr lvl="1"/>
            <a:r>
              <a:rPr lang="es-ES" sz="2000" dirty="0" err="1" smtClean="0"/>
              <a:t>CpG</a:t>
            </a:r>
            <a:r>
              <a:rPr lang="es-ES" sz="2000" dirty="0" smtClean="0"/>
              <a:t> </a:t>
            </a:r>
            <a:r>
              <a:rPr lang="es-ES" sz="2000" dirty="0" err="1" smtClean="0"/>
              <a:t>probes</a:t>
            </a:r>
            <a:r>
              <a:rPr lang="es-ES" sz="2000" dirty="0" smtClean="0"/>
              <a:t> </a:t>
            </a:r>
            <a:r>
              <a:rPr lang="es-ES" sz="2000" dirty="0" err="1" smtClean="0"/>
              <a:t>with</a:t>
            </a:r>
            <a:r>
              <a:rPr lang="es-ES" sz="2000" dirty="0" smtClean="0"/>
              <a:t> </a:t>
            </a:r>
            <a:r>
              <a:rPr lang="es-ES" sz="2000" dirty="0" err="1" smtClean="0"/>
              <a:t>cross-hybridyzation</a:t>
            </a:r>
            <a:r>
              <a:rPr lang="es-ES" sz="2000" dirty="0" smtClean="0"/>
              <a:t> </a:t>
            </a:r>
            <a:r>
              <a:rPr lang="es-ES" sz="2000" dirty="0" err="1" smtClean="0"/>
              <a:t>problems</a:t>
            </a:r>
            <a:endParaRPr lang="es-ES" sz="2000" dirty="0" smtClean="0"/>
          </a:p>
          <a:p>
            <a:pPr lvl="1"/>
            <a:r>
              <a:rPr lang="es-ES" sz="2000" dirty="0" err="1" smtClean="0"/>
              <a:t>CpG</a:t>
            </a:r>
            <a:r>
              <a:rPr lang="es-ES" sz="2000" dirty="0" smtClean="0"/>
              <a:t> </a:t>
            </a:r>
            <a:r>
              <a:rPr lang="es-ES" sz="2000" dirty="0" err="1" smtClean="0"/>
              <a:t>probes</a:t>
            </a:r>
            <a:r>
              <a:rPr lang="es-ES" sz="2000" dirty="0" smtClean="0"/>
              <a:t> </a:t>
            </a:r>
            <a:r>
              <a:rPr lang="es-ES" sz="2000" dirty="0" err="1" smtClean="0"/>
              <a:t>with</a:t>
            </a:r>
            <a:r>
              <a:rPr lang="es-ES" sz="2000" dirty="0" smtClean="0"/>
              <a:t> </a:t>
            </a:r>
            <a:r>
              <a:rPr lang="es-ES" sz="2000" dirty="0" err="1" smtClean="0"/>
              <a:t>SNPs</a:t>
            </a:r>
            <a:r>
              <a:rPr lang="es-ES" sz="2000" dirty="0" smtClean="0"/>
              <a:t> in </a:t>
            </a:r>
            <a:r>
              <a:rPr lang="es-ES" sz="2000" dirty="0" err="1" smtClean="0"/>
              <a:t>the</a:t>
            </a:r>
            <a:r>
              <a:rPr lang="es-ES" sz="2000" dirty="0" smtClean="0"/>
              <a:t> </a:t>
            </a:r>
            <a:r>
              <a:rPr lang="es-ES" sz="2000" dirty="0" err="1" smtClean="0"/>
              <a:t>CpG</a:t>
            </a:r>
            <a:r>
              <a:rPr lang="es-ES" sz="2000" dirty="0" smtClean="0"/>
              <a:t> </a:t>
            </a:r>
            <a:r>
              <a:rPr lang="es-ES" sz="2000" dirty="0" err="1" smtClean="0"/>
              <a:t>site</a:t>
            </a:r>
            <a:endParaRPr lang="es-ES" sz="2000" dirty="0" smtClean="0"/>
          </a:p>
          <a:p>
            <a:pPr lvl="1"/>
            <a:r>
              <a:rPr lang="es-ES" sz="2000" dirty="0" err="1" smtClean="0"/>
              <a:t>CpG</a:t>
            </a:r>
            <a:r>
              <a:rPr lang="es-ES" sz="2000" dirty="0" smtClean="0"/>
              <a:t> </a:t>
            </a:r>
            <a:r>
              <a:rPr lang="es-ES" sz="2000" dirty="0" err="1" smtClean="0"/>
              <a:t>probes</a:t>
            </a:r>
            <a:r>
              <a:rPr lang="es-ES" sz="2000" dirty="0" smtClean="0"/>
              <a:t> </a:t>
            </a:r>
            <a:r>
              <a:rPr lang="es-ES" sz="2000" dirty="0" err="1" smtClean="0"/>
              <a:t>with</a:t>
            </a:r>
            <a:r>
              <a:rPr lang="es-ES" sz="2000" dirty="0" smtClean="0"/>
              <a:t> </a:t>
            </a:r>
            <a:r>
              <a:rPr lang="es-ES" sz="2000" dirty="0" err="1" smtClean="0"/>
              <a:t>SNPs</a:t>
            </a:r>
            <a:r>
              <a:rPr lang="es-ES" sz="2000" dirty="0" smtClean="0"/>
              <a:t> in </a:t>
            </a:r>
            <a:r>
              <a:rPr lang="es-ES" sz="2000" dirty="0" err="1" smtClean="0"/>
              <a:t>other</a:t>
            </a:r>
            <a:r>
              <a:rPr lang="es-ES" sz="2000" dirty="0" smtClean="0"/>
              <a:t> positions</a:t>
            </a:r>
          </a:p>
          <a:p>
            <a:pPr marL="457200" lvl="1" indent="0">
              <a:buNone/>
            </a:pPr>
            <a:endParaRPr lang="es-ES" dirty="0"/>
          </a:p>
          <a:p>
            <a:pPr marL="0" indent="0">
              <a:buNone/>
            </a:pPr>
            <a:r>
              <a:rPr lang="es-ES" sz="1800" dirty="0" err="1" smtClean="0"/>
              <a:t>Illumina</a:t>
            </a:r>
            <a:r>
              <a:rPr lang="es-ES" sz="1800" dirty="0" smtClean="0"/>
              <a:t> </a:t>
            </a:r>
            <a:r>
              <a:rPr lang="es-ES" sz="1800" dirty="0" err="1" smtClean="0"/>
              <a:t>manifest</a:t>
            </a:r>
            <a:r>
              <a:rPr lang="es-ES" sz="1800" dirty="0"/>
              <a:t>: https://</a:t>
            </a:r>
            <a:r>
              <a:rPr lang="es-ES" sz="1800" dirty="0" smtClean="0"/>
              <a:t>support.illumina.com/downloads/infinium-methylationepic-v1-0-product-files.html</a:t>
            </a:r>
          </a:p>
          <a:p>
            <a:pPr marL="0" indent="0">
              <a:buNone/>
            </a:pPr>
            <a:r>
              <a:rPr lang="es-ES" sz="1800" dirty="0" err="1" smtClean="0"/>
              <a:t>Zhou’s</a:t>
            </a:r>
            <a:r>
              <a:rPr lang="es-ES" sz="1800" dirty="0" smtClean="0"/>
              <a:t> </a:t>
            </a:r>
            <a:r>
              <a:rPr lang="es-ES" sz="1800" dirty="0" err="1" smtClean="0"/>
              <a:t>list</a:t>
            </a:r>
            <a:r>
              <a:rPr lang="es-ES" sz="1800" dirty="0" smtClean="0"/>
              <a:t>: https://github.com/zhou-lab/InfiniumAnnotation</a:t>
            </a:r>
            <a:endParaRPr lang="es-ES" sz="1800" dirty="0"/>
          </a:p>
          <a:p>
            <a:pPr marL="0" indent="0">
              <a:buNone/>
            </a:pPr>
            <a:r>
              <a:rPr lang="es-ES" sz="1800" dirty="0"/>
              <a:t>	</a:t>
            </a:r>
            <a:r>
              <a:rPr lang="es-ES" sz="1800" dirty="0" err="1" smtClean="0"/>
              <a:t>Annotation</a:t>
            </a:r>
            <a:endParaRPr lang="es-ES" sz="1800" dirty="0" smtClean="0"/>
          </a:p>
          <a:p>
            <a:pPr marL="0" indent="0">
              <a:buNone/>
            </a:pPr>
            <a:r>
              <a:rPr lang="es-ES" sz="1800" dirty="0"/>
              <a:t>	</a:t>
            </a:r>
            <a:r>
              <a:rPr lang="es-ES" sz="1800" dirty="0" err="1" smtClean="0"/>
              <a:t>Recommended</a:t>
            </a:r>
            <a:r>
              <a:rPr lang="es-ES" sz="1800" dirty="0" smtClean="0"/>
              <a:t> </a:t>
            </a:r>
            <a:r>
              <a:rPr lang="es-ES" sz="1800" dirty="0" err="1" smtClean="0"/>
              <a:t>list</a:t>
            </a:r>
            <a:r>
              <a:rPr lang="es-ES" sz="1800" dirty="0" smtClean="0"/>
              <a:t> of </a:t>
            </a:r>
            <a:r>
              <a:rPr lang="es-ES" sz="1800" dirty="0" err="1" smtClean="0"/>
              <a:t>probes</a:t>
            </a:r>
            <a:r>
              <a:rPr lang="es-ES" sz="1800" dirty="0" smtClean="0"/>
              <a:t> to </a:t>
            </a:r>
            <a:r>
              <a:rPr lang="es-ES" sz="1800" dirty="0" err="1" smtClean="0"/>
              <a:t>eliminate</a:t>
            </a:r>
            <a:endParaRPr lang="es-ES" sz="1800" dirty="0" smtClean="0"/>
          </a:p>
        </p:txBody>
      </p:sp>
    </p:spTree>
    <p:extLst>
      <p:ext uri="{BB962C8B-B14F-4D97-AF65-F5344CB8AC3E}">
        <p14:creationId xmlns:p14="http://schemas.microsoft.com/office/powerpoint/2010/main" val="378220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smtClean="0"/>
              <a:t>4. </a:t>
            </a:r>
            <a:r>
              <a:rPr lang="es-ES" b="1" dirty="0" err="1" smtClean="0"/>
              <a:t>Normalization</a:t>
            </a:r>
            <a:r>
              <a:rPr lang="es-ES" b="1" dirty="0" smtClean="0"/>
              <a:t> </a:t>
            </a:r>
          </a:p>
          <a:p>
            <a:endParaRPr lang="es-ES" sz="2400" dirty="0" smtClean="0"/>
          </a:p>
          <a:p>
            <a:pPr marL="0" indent="0">
              <a:buNone/>
            </a:pPr>
            <a:r>
              <a:rPr lang="en-GB" sz="2000" dirty="0" smtClean="0"/>
              <a:t>4.1. </a:t>
            </a:r>
            <a:r>
              <a:rPr lang="es-ES" sz="2000" dirty="0" err="1" smtClean="0"/>
              <a:t>Background</a:t>
            </a:r>
            <a:r>
              <a:rPr lang="es-ES" sz="2000" dirty="0" smtClean="0"/>
              <a:t> </a:t>
            </a:r>
            <a:r>
              <a:rPr lang="es-ES" sz="2000" dirty="0" err="1" smtClean="0"/>
              <a:t>noise</a:t>
            </a:r>
            <a:r>
              <a:rPr lang="es-ES" sz="2000" dirty="0" smtClean="0"/>
              <a:t> </a:t>
            </a:r>
            <a:r>
              <a:rPr lang="es-ES" sz="2000" dirty="0" err="1" smtClean="0"/>
              <a:t>correction</a:t>
            </a:r>
            <a:endParaRPr lang="es-ES" sz="1800" dirty="0" smtClean="0"/>
          </a:p>
          <a:p>
            <a:pPr marL="0" indent="0">
              <a:buNone/>
            </a:pPr>
            <a:r>
              <a:rPr lang="es-ES" sz="2000" dirty="0" smtClean="0"/>
              <a:t>4.2. Color </a:t>
            </a:r>
            <a:r>
              <a:rPr lang="es-ES" sz="2000" dirty="0" err="1" smtClean="0"/>
              <a:t>bias</a:t>
            </a:r>
            <a:r>
              <a:rPr lang="es-ES" sz="2000" dirty="0" smtClean="0"/>
              <a:t> </a:t>
            </a:r>
            <a:r>
              <a:rPr lang="es-ES" sz="2000" dirty="0" err="1" smtClean="0"/>
              <a:t>correction</a:t>
            </a:r>
            <a:endParaRPr lang="es-ES" sz="2000" dirty="0" smtClean="0"/>
          </a:p>
          <a:p>
            <a:pPr marL="0" indent="0">
              <a:buNone/>
            </a:pPr>
            <a:r>
              <a:rPr lang="es-ES" sz="2000" dirty="0" smtClean="0"/>
              <a:t>4.3. </a:t>
            </a:r>
            <a:r>
              <a:rPr lang="es-ES" sz="2000" dirty="0" err="1"/>
              <a:t>Probe</a:t>
            </a:r>
            <a:r>
              <a:rPr lang="es-ES" sz="2000" dirty="0"/>
              <a:t> </a:t>
            </a:r>
            <a:r>
              <a:rPr lang="es-ES" sz="2000" dirty="0" err="1"/>
              <a:t>bias</a:t>
            </a:r>
            <a:r>
              <a:rPr lang="es-ES" sz="2000" dirty="0"/>
              <a:t> </a:t>
            </a:r>
            <a:r>
              <a:rPr lang="es-ES" sz="2000" dirty="0" err="1"/>
              <a:t>correction</a:t>
            </a:r>
            <a:endParaRPr lang="es-ES" sz="2000" dirty="0"/>
          </a:p>
          <a:p>
            <a:pPr marL="0" indent="0">
              <a:buNone/>
            </a:pPr>
            <a:r>
              <a:rPr lang="es-ES" sz="2000" dirty="0" smtClean="0"/>
              <a:t>4.4. </a:t>
            </a:r>
            <a:r>
              <a:rPr lang="es-ES" sz="2000" dirty="0" err="1" smtClean="0"/>
              <a:t>Across</a:t>
            </a:r>
            <a:r>
              <a:rPr lang="es-ES" sz="2000" dirty="0" smtClean="0"/>
              <a:t> </a:t>
            </a:r>
            <a:r>
              <a:rPr lang="es-ES" sz="2000" dirty="0" err="1" smtClean="0"/>
              <a:t>array</a:t>
            </a:r>
            <a:r>
              <a:rPr lang="es-ES" sz="2000" dirty="0" smtClean="0"/>
              <a:t> </a:t>
            </a:r>
            <a:r>
              <a:rPr lang="es-ES" sz="2000" dirty="0" err="1" smtClean="0"/>
              <a:t>normalization</a:t>
            </a:r>
            <a:endParaRPr lang="es-ES" sz="2000" dirty="0" smtClean="0"/>
          </a:p>
          <a:p>
            <a:pPr marL="0" indent="0">
              <a:buNone/>
            </a:pPr>
            <a:endParaRPr lang="es-ES" sz="2000" dirty="0"/>
          </a:p>
          <a:p>
            <a:pPr marL="0" indent="0">
              <a:buNone/>
            </a:pPr>
            <a:r>
              <a:rPr lang="en-GB" sz="2000" dirty="0"/>
              <a:t>No consensus on best method</a:t>
            </a:r>
          </a:p>
          <a:p>
            <a:pPr marL="0" indent="0">
              <a:buNone/>
            </a:pPr>
            <a:endParaRPr lang="es-ES" sz="2400" dirty="0"/>
          </a:p>
          <a:p>
            <a:pPr marL="0" indent="0">
              <a:buNone/>
            </a:pPr>
            <a:endParaRPr lang="es-ES" sz="2400" dirty="0" smtClean="0"/>
          </a:p>
        </p:txBody>
      </p:sp>
    </p:spTree>
    <p:extLst>
      <p:ext uri="{BB962C8B-B14F-4D97-AF65-F5344CB8AC3E}">
        <p14:creationId xmlns:p14="http://schemas.microsoft.com/office/powerpoint/2010/main" val="991625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4.1. </a:t>
            </a:r>
            <a:r>
              <a:rPr lang="es-ES" sz="2400" b="1" dirty="0" err="1" smtClean="0"/>
              <a:t>Background</a:t>
            </a:r>
            <a:r>
              <a:rPr lang="es-ES" sz="2400" b="1" dirty="0" smtClean="0"/>
              <a:t> </a:t>
            </a:r>
            <a:r>
              <a:rPr lang="es-ES" sz="2400" b="1" dirty="0" err="1" smtClean="0"/>
              <a:t>noise</a:t>
            </a:r>
            <a:r>
              <a:rPr lang="es-ES" sz="2400" b="1" dirty="0" smtClean="0"/>
              <a:t> </a:t>
            </a:r>
            <a:r>
              <a:rPr lang="es-ES" sz="2400" b="1" dirty="0" err="1" smtClean="0"/>
              <a:t>correction</a:t>
            </a:r>
            <a:endParaRPr lang="es-ES" sz="2400" b="1" dirty="0" smtClean="0"/>
          </a:p>
          <a:p>
            <a:r>
              <a:rPr lang="en-GB" sz="2000" dirty="0" smtClean="0"/>
              <a:t>To remove noise from the data</a:t>
            </a:r>
          </a:p>
          <a:p>
            <a:r>
              <a:rPr lang="en-GB" sz="2000" dirty="0" smtClean="0"/>
              <a:t>Often </a:t>
            </a:r>
            <a:r>
              <a:rPr lang="en-GB" sz="2000" dirty="0"/>
              <a:t>use negative control probes to </a:t>
            </a:r>
            <a:r>
              <a:rPr lang="en-GB" sz="2000" dirty="0" smtClean="0"/>
              <a:t>remove this noise, but also other methods</a:t>
            </a:r>
          </a:p>
          <a:p>
            <a:r>
              <a:rPr lang="en-GB" sz="2000" dirty="0" smtClean="0"/>
              <a:t>Tools: </a:t>
            </a:r>
            <a:r>
              <a:rPr lang="en-GB" sz="2000" dirty="0" err="1" smtClean="0"/>
              <a:t>GenomeStudio</a:t>
            </a:r>
            <a:r>
              <a:rPr lang="en-GB" sz="2000" dirty="0" smtClean="0"/>
              <a:t> (Illumina) or some R packages</a:t>
            </a:r>
            <a:endParaRPr lang="en-GB" sz="2000" dirty="0"/>
          </a:p>
          <a:p>
            <a:pPr lvl="1"/>
            <a:endParaRPr lang="es-ES" sz="1600" dirty="0" smtClean="0"/>
          </a:p>
          <a:p>
            <a:pPr marL="0" indent="0">
              <a:buNone/>
            </a:pPr>
            <a:endParaRPr lang="es-ES" sz="2400" dirty="0" smtClean="0"/>
          </a:p>
        </p:txBody>
      </p:sp>
      <p:pic>
        <p:nvPicPr>
          <p:cNvPr id="10242" name="Picture 2" descr="Intro. to Signal Processing:Signals and 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3" y="3852182"/>
            <a:ext cx="3271115" cy="24470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lick to en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832" y="3852181"/>
            <a:ext cx="3271116" cy="2447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tro. to Signal Processing:Signals and 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3" y="3999963"/>
            <a:ext cx="3271115" cy="24470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lick to en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832" y="3999963"/>
            <a:ext cx="3271116" cy="24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1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4.2</a:t>
            </a:r>
            <a:r>
              <a:rPr lang="es-ES" sz="2400" b="1" dirty="0"/>
              <a:t>. Color </a:t>
            </a:r>
            <a:r>
              <a:rPr lang="es-ES" sz="2400" b="1" dirty="0" err="1"/>
              <a:t>bias</a:t>
            </a:r>
            <a:endParaRPr lang="es-ES" sz="2400" b="1" dirty="0"/>
          </a:p>
          <a:p>
            <a:r>
              <a:rPr lang="en-GB" sz="2000" dirty="0" smtClean="0"/>
              <a:t>The two </a:t>
            </a:r>
            <a:r>
              <a:rPr lang="en-GB" sz="2000" dirty="0" err="1" smtClean="0"/>
              <a:t>color</a:t>
            </a:r>
            <a:r>
              <a:rPr lang="en-GB" sz="2000" dirty="0" smtClean="0"/>
              <a:t> channels are known to perform differently (red&gt;green)</a:t>
            </a:r>
          </a:p>
          <a:p>
            <a:r>
              <a:rPr lang="en-GB" sz="2000" dirty="0" smtClean="0"/>
              <a:t>Method: signal / average signal of the internal normalisation control for that </a:t>
            </a:r>
            <a:r>
              <a:rPr lang="en-GB" sz="2000" dirty="0" err="1" smtClean="0"/>
              <a:t>color</a:t>
            </a:r>
            <a:endParaRPr lang="en-150" sz="2000" dirty="0"/>
          </a:p>
          <a:p>
            <a:r>
              <a:rPr lang="en-GB" sz="2000" dirty="0" smtClean="0"/>
              <a:t>Tools: </a:t>
            </a:r>
            <a:r>
              <a:rPr lang="en-GB" sz="2000" dirty="0" err="1" smtClean="0"/>
              <a:t>GenomeStudio</a:t>
            </a:r>
            <a:r>
              <a:rPr lang="en-GB" sz="2000" dirty="0" smtClean="0"/>
              <a:t>, and several R packages </a:t>
            </a:r>
            <a:endParaRPr lang="es-ES" sz="2000" dirty="0" smtClean="0"/>
          </a:p>
          <a:p>
            <a:endParaRPr lang="es-ES" sz="2000" dirty="0" smtClean="0"/>
          </a:p>
          <a:p>
            <a:r>
              <a:rPr lang="es-ES" sz="2000" dirty="0" err="1" smtClean="0"/>
              <a:t>After</a:t>
            </a:r>
            <a:r>
              <a:rPr lang="es-ES" sz="2000" dirty="0" smtClean="0"/>
              <a:t> </a:t>
            </a:r>
            <a:r>
              <a:rPr lang="es-ES" sz="2000" dirty="0" err="1" smtClean="0"/>
              <a:t>background</a:t>
            </a:r>
            <a:r>
              <a:rPr lang="es-ES" sz="2000" dirty="0" smtClean="0"/>
              <a:t> </a:t>
            </a:r>
            <a:r>
              <a:rPr lang="es-ES" sz="2000" dirty="0" err="1" smtClean="0"/>
              <a:t>noise</a:t>
            </a:r>
            <a:r>
              <a:rPr lang="es-ES" sz="2000" dirty="0" smtClean="0"/>
              <a:t> and color </a:t>
            </a:r>
            <a:r>
              <a:rPr lang="es-ES" sz="2000" dirty="0" err="1" smtClean="0"/>
              <a:t>bias</a:t>
            </a:r>
            <a:r>
              <a:rPr lang="es-ES" sz="2000" dirty="0" smtClean="0"/>
              <a:t> are </a:t>
            </a:r>
            <a:r>
              <a:rPr lang="es-ES" sz="2000" dirty="0" err="1" smtClean="0"/>
              <a:t>remove</a:t>
            </a:r>
            <a:r>
              <a:rPr lang="es-ES" sz="2000" dirty="0" smtClean="0"/>
              <a:t>, beta </a:t>
            </a:r>
            <a:r>
              <a:rPr lang="es-ES" sz="2000" dirty="0" err="1" smtClean="0"/>
              <a:t>values</a:t>
            </a:r>
            <a:r>
              <a:rPr lang="es-ES" sz="2000" dirty="0" smtClean="0"/>
              <a:t> are </a:t>
            </a:r>
            <a:r>
              <a:rPr lang="es-ES" sz="2000" dirty="0" err="1" smtClean="0"/>
              <a:t>calculated</a:t>
            </a:r>
            <a:endParaRPr lang="es-ES" sz="2000" dirty="0" smtClean="0"/>
          </a:p>
          <a:p>
            <a:endParaRPr lang="en-150" dirty="0"/>
          </a:p>
          <a:p>
            <a:pPr lvl="1"/>
            <a:endParaRPr lang="es-ES" dirty="0" smtClean="0"/>
          </a:p>
          <a:p>
            <a:pPr lvl="1"/>
            <a:endParaRPr lang="en-150" dirty="0"/>
          </a:p>
          <a:p>
            <a:pPr marL="0" indent="0">
              <a:buNone/>
            </a:pPr>
            <a:endParaRPr lang="en-GB" dirty="0"/>
          </a:p>
          <a:p>
            <a:pPr lvl="1"/>
            <a:endParaRPr lang="es-ES" sz="1600" dirty="0" smtClean="0"/>
          </a:p>
          <a:p>
            <a:pPr marL="0" indent="0">
              <a:buNone/>
            </a:pPr>
            <a:endParaRPr lang="es-ES" sz="2400" dirty="0" smtClean="0"/>
          </a:p>
        </p:txBody>
      </p:sp>
    </p:spTree>
    <p:extLst>
      <p:ext uri="{BB962C8B-B14F-4D97-AF65-F5344CB8AC3E}">
        <p14:creationId xmlns:p14="http://schemas.microsoft.com/office/powerpoint/2010/main" val="471432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4.3. </a:t>
            </a:r>
            <a:r>
              <a:rPr lang="es-ES" sz="2400" b="1" dirty="0" err="1" smtClean="0"/>
              <a:t>Probe</a:t>
            </a:r>
            <a:r>
              <a:rPr lang="es-ES" sz="2400" b="1" dirty="0" smtClean="0"/>
              <a:t> </a:t>
            </a:r>
            <a:r>
              <a:rPr lang="es-ES" sz="2400" b="1" dirty="0" err="1" smtClean="0"/>
              <a:t>bias</a:t>
            </a:r>
            <a:r>
              <a:rPr lang="es-ES" sz="2400" b="1" dirty="0" smtClean="0"/>
              <a:t> </a:t>
            </a:r>
            <a:r>
              <a:rPr lang="es-ES" sz="2400" b="1" dirty="0" err="1" smtClean="0"/>
              <a:t>correction</a:t>
            </a:r>
            <a:endParaRPr lang="es-ES" sz="2400" b="1" dirty="0"/>
          </a:p>
          <a:p>
            <a:r>
              <a:rPr lang="es-ES" sz="2000" dirty="0" err="1" smtClean="0"/>
              <a:t>Type</a:t>
            </a:r>
            <a:r>
              <a:rPr lang="es-ES" sz="2000" dirty="0" smtClean="0"/>
              <a:t> I and II </a:t>
            </a:r>
            <a:r>
              <a:rPr lang="es-ES" sz="2000" dirty="0" err="1" smtClean="0"/>
              <a:t>probes</a:t>
            </a:r>
            <a:r>
              <a:rPr lang="es-ES" sz="2000" dirty="0" smtClean="0"/>
              <a:t> </a:t>
            </a:r>
            <a:r>
              <a:rPr lang="es-ES" sz="2000" dirty="0" err="1" smtClean="0"/>
              <a:t>behave</a:t>
            </a:r>
            <a:r>
              <a:rPr lang="es-ES" sz="2000" dirty="0" smtClean="0"/>
              <a:t> </a:t>
            </a:r>
            <a:r>
              <a:rPr lang="es-ES" sz="2000" dirty="0" err="1" smtClean="0"/>
              <a:t>different</a:t>
            </a:r>
            <a:endParaRPr lang="es-ES" sz="2000" dirty="0" smtClean="0"/>
          </a:p>
          <a:p>
            <a:r>
              <a:rPr lang="es-ES" sz="2000" dirty="0" err="1" smtClean="0"/>
              <a:t>It</a:t>
            </a:r>
            <a:r>
              <a:rPr lang="es-ES" sz="2000" dirty="0" smtClean="0"/>
              <a:t> can be a </a:t>
            </a:r>
            <a:r>
              <a:rPr lang="es-ES" sz="2000" dirty="0" err="1" smtClean="0"/>
              <a:t>problem</a:t>
            </a:r>
            <a:r>
              <a:rPr lang="es-ES" sz="2000" dirty="0" smtClean="0"/>
              <a:t> in </a:t>
            </a:r>
            <a:r>
              <a:rPr lang="es-ES" sz="2000" dirty="0" err="1" smtClean="0"/>
              <a:t>some</a:t>
            </a:r>
            <a:r>
              <a:rPr lang="es-ES" sz="2000" dirty="0" smtClean="0"/>
              <a:t> </a:t>
            </a:r>
            <a:r>
              <a:rPr lang="es-ES" sz="2000" dirty="0" err="1" smtClean="0"/>
              <a:t>type</a:t>
            </a:r>
            <a:r>
              <a:rPr lang="es-ES" sz="2000" dirty="0" smtClean="0"/>
              <a:t> of </a:t>
            </a:r>
            <a:r>
              <a:rPr lang="es-ES" sz="2000" dirty="0" err="1" smtClean="0"/>
              <a:t>analysis</a:t>
            </a:r>
            <a:r>
              <a:rPr lang="es-ES" sz="2000" dirty="0" smtClean="0"/>
              <a:t> </a:t>
            </a:r>
            <a:r>
              <a:rPr lang="es-ES" sz="2000" dirty="0" err="1" smtClean="0"/>
              <a:t>where</a:t>
            </a:r>
            <a:r>
              <a:rPr lang="es-ES" sz="2000" dirty="0" smtClean="0"/>
              <a:t> </a:t>
            </a:r>
          </a:p>
          <a:p>
            <a:pPr marL="0" indent="0">
              <a:buNone/>
            </a:pPr>
            <a:r>
              <a:rPr lang="es-ES" sz="2000" dirty="0" err="1" smtClean="0"/>
              <a:t>we</a:t>
            </a:r>
            <a:r>
              <a:rPr lang="es-ES" sz="2000" dirty="0" smtClean="0"/>
              <a:t> </a:t>
            </a:r>
            <a:r>
              <a:rPr lang="es-ES" sz="2000" dirty="0" err="1" smtClean="0"/>
              <a:t>rank</a:t>
            </a:r>
            <a:r>
              <a:rPr lang="es-ES" sz="2000" dirty="0" smtClean="0"/>
              <a:t> </a:t>
            </a:r>
            <a:r>
              <a:rPr lang="es-ES" sz="2000" dirty="0" err="1" smtClean="0"/>
              <a:t>or</a:t>
            </a:r>
            <a:r>
              <a:rPr lang="es-ES" sz="2000" dirty="0" smtClean="0"/>
              <a:t> combine </a:t>
            </a:r>
            <a:r>
              <a:rPr lang="es-ES" sz="2000" dirty="0" err="1" smtClean="0"/>
              <a:t>probes</a:t>
            </a:r>
            <a:r>
              <a:rPr lang="es-ES" sz="2000" dirty="0" smtClean="0"/>
              <a:t> (</a:t>
            </a:r>
            <a:r>
              <a:rPr lang="es-ES" sz="2000" dirty="0" err="1" smtClean="0"/>
              <a:t>clustering</a:t>
            </a:r>
            <a:r>
              <a:rPr lang="es-ES" sz="2000" dirty="0" smtClean="0"/>
              <a:t>, regional </a:t>
            </a:r>
            <a:r>
              <a:rPr lang="es-ES" sz="2000" dirty="0" err="1" smtClean="0"/>
              <a:t>analysis</a:t>
            </a:r>
            <a:r>
              <a:rPr lang="en-150" sz="2000" dirty="0" smtClean="0"/>
              <a:t>…</a:t>
            </a:r>
            <a:r>
              <a:rPr lang="es-ES" sz="2000" dirty="0" smtClean="0"/>
              <a:t>), </a:t>
            </a:r>
          </a:p>
          <a:p>
            <a:pPr marL="0" indent="0">
              <a:buNone/>
            </a:pPr>
            <a:r>
              <a:rPr lang="es-ES" sz="2000" dirty="0" err="1" smtClean="0"/>
              <a:t>but</a:t>
            </a:r>
            <a:r>
              <a:rPr lang="es-ES" sz="2000" dirty="0" smtClean="0"/>
              <a:t> </a:t>
            </a:r>
            <a:r>
              <a:rPr lang="es-ES" sz="2000" dirty="0" err="1" smtClean="0"/>
              <a:t>not</a:t>
            </a:r>
            <a:r>
              <a:rPr lang="es-ES" sz="2000" dirty="0" smtClean="0"/>
              <a:t> </a:t>
            </a:r>
            <a:r>
              <a:rPr lang="es-ES" sz="2000" dirty="0" err="1" smtClean="0"/>
              <a:t>for</a:t>
            </a:r>
            <a:r>
              <a:rPr lang="es-ES" sz="2000" dirty="0" smtClean="0"/>
              <a:t> single </a:t>
            </a:r>
            <a:r>
              <a:rPr lang="es-ES" sz="2000" dirty="0" err="1" smtClean="0"/>
              <a:t>CpG</a:t>
            </a:r>
            <a:r>
              <a:rPr lang="es-ES" sz="2000" dirty="0" smtClean="0"/>
              <a:t> </a:t>
            </a:r>
            <a:r>
              <a:rPr lang="es-ES" sz="2000" dirty="0" err="1" smtClean="0"/>
              <a:t>analyses</a:t>
            </a:r>
            <a:endParaRPr lang="es-ES" sz="2000" dirty="0" smtClean="0"/>
          </a:p>
          <a:p>
            <a:r>
              <a:rPr lang="es-ES" sz="2000" dirty="0" err="1" smtClean="0"/>
              <a:t>Methods</a:t>
            </a:r>
            <a:r>
              <a:rPr lang="es-ES" sz="2000" dirty="0" smtClean="0"/>
              <a:t>: </a:t>
            </a:r>
            <a:r>
              <a:rPr lang="es-ES" sz="2000" dirty="0" err="1" smtClean="0"/>
              <a:t>peak</a:t>
            </a:r>
            <a:r>
              <a:rPr lang="es-ES" sz="2000" dirty="0" smtClean="0"/>
              <a:t> </a:t>
            </a:r>
            <a:r>
              <a:rPr lang="es-ES" sz="2000" dirty="0" err="1" smtClean="0"/>
              <a:t>based</a:t>
            </a:r>
            <a:r>
              <a:rPr lang="es-ES" sz="2000" dirty="0" smtClean="0"/>
              <a:t> </a:t>
            </a:r>
            <a:r>
              <a:rPr lang="es-ES" sz="2000" dirty="0" err="1" smtClean="0"/>
              <a:t>correction</a:t>
            </a:r>
            <a:r>
              <a:rPr lang="es-ES" sz="2000" dirty="0" smtClean="0"/>
              <a:t>, BMIQ, SWAN</a:t>
            </a:r>
          </a:p>
          <a:p>
            <a:pPr marL="457200" lvl="1" indent="0">
              <a:buNone/>
            </a:pPr>
            <a:endParaRPr lang="es-ES" sz="2000" b="1" dirty="0" smtClean="0"/>
          </a:p>
          <a:p>
            <a:endParaRPr lang="en-150" dirty="0"/>
          </a:p>
          <a:p>
            <a:pPr lvl="1"/>
            <a:endParaRPr lang="es-ES" dirty="0" smtClean="0"/>
          </a:p>
          <a:p>
            <a:pPr lvl="1"/>
            <a:endParaRPr lang="en-150" dirty="0"/>
          </a:p>
          <a:p>
            <a:pPr marL="0" indent="0">
              <a:buNone/>
            </a:pPr>
            <a:endParaRPr lang="en-GB" dirty="0"/>
          </a:p>
          <a:p>
            <a:pPr lvl="1"/>
            <a:endParaRPr lang="es-ES" sz="1600" dirty="0" smtClean="0"/>
          </a:p>
          <a:p>
            <a:pPr marL="0" indent="0">
              <a:buNone/>
            </a:pPr>
            <a:endParaRPr lang="es-ES" sz="2400" dirty="0" smtClean="0"/>
          </a:p>
        </p:txBody>
      </p:sp>
      <p:pic>
        <p:nvPicPr>
          <p:cNvPr id="6" name="Imagen 5"/>
          <p:cNvPicPr>
            <a:picLocks noChangeAspect="1"/>
          </p:cNvPicPr>
          <p:nvPr/>
        </p:nvPicPr>
        <p:blipFill rotWithShape="1">
          <a:blip r:embed="rId2"/>
          <a:srcRect l="4119"/>
          <a:stretch/>
        </p:blipFill>
        <p:spPr>
          <a:xfrm>
            <a:off x="6918036" y="965216"/>
            <a:ext cx="4433453" cy="5763455"/>
          </a:xfrm>
          <a:prstGeom prst="rect">
            <a:avLst/>
          </a:prstGeom>
        </p:spPr>
      </p:pic>
    </p:spTree>
    <p:extLst>
      <p:ext uri="{BB962C8B-B14F-4D97-AF65-F5344CB8AC3E}">
        <p14:creationId xmlns:p14="http://schemas.microsoft.com/office/powerpoint/2010/main" val="2871956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4.4. </a:t>
            </a:r>
            <a:r>
              <a:rPr lang="es-ES" sz="2400" b="1" dirty="0" err="1"/>
              <a:t>Across</a:t>
            </a:r>
            <a:r>
              <a:rPr lang="es-ES" sz="2400" b="1" dirty="0"/>
              <a:t> </a:t>
            </a:r>
            <a:r>
              <a:rPr lang="es-ES" sz="2400" b="1" dirty="0" err="1"/>
              <a:t>array</a:t>
            </a:r>
            <a:r>
              <a:rPr lang="es-ES" sz="2400" b="1" dirty="0"/>
              <a:t> </a:t>
            </a:r>
            <a:r>
              <a:rPr lang="es-ES" sz="2400" b="1" dirty="0" err="1"/>
              <a:t>normalization</a:t>
            </a:r>
            <a:endParaRPr lang="es-ES" sz="2400" b="1" dirty="0"/>
          </a:p>
          <a:p>
            <a:pPr marL="457200" lvl="1" indent="0">
              <a:buNone/>
            </a:pPr>
            <a:endParaRPr lang="es-ES" sz="2000" b="1" dirty="0" smtClean="0"/>
          </a:p>
          <a:p>
            <a:endParaRPr lang="en-150" dirty="0"/>
          </a:p>
          <a:p>
            <a:pPr lvl="1"/>
            <a:endParaRPr lang="es-ES" dirty="0" smtClean="0"/>
          </a:p>
          <a:p>
            <a:pPr lvl="1"/>
            <a:endParaRPr lang="en-150" dirty="0"/>
          </a:p>
          <a:p>
            <a:pPr marL="0" indent="0">
              <a:buNone/>
            </a:pPr>
            <a:endParaRPr lang="en-GB" dirty="0"/>
          </a:p>
          <a:p>
            <a:pPr lvl="1"/>
            <a:endParaRPr lang="es-ES" sz="1600" dirty="0" smtClean="0"/>
          </a:p>
          <a:p>
            <a:pPr marL="0" indent="0">
              <a:buNone/>
            </a:pPr>
            <a:endParaRPr lang="es-ES" sz="2400" dirty="0" smtClean="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235" y="2015835"/>
            <a:ext cx="8164945" cy="4082473"/>
          </a:xfrm>
          <a:prstGeom prst="rect">
            <a:avLst/>
          </a:prstGeom>
        </p:spPr>
      </p:pic>
    </p:spTree>
    <p:extLst>
      <p:ext uri="{BB962C8B-B14F-4D97-AF65-F5344CB8AC3E}">
        <p14:creationId xmlns:p14="http://schemas.microsoft.com/office/powerpoint/2010/main" val="2501192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4.4. </a:t>
            </a:r>
            <a:r>
              <a:rPr lang="es-ES" sz="2400" b="1" dirty="0" err="1"/>
              <a:t>Across</a:t>
            </a:r>
            <a:r>
              <a:rPr lang="es-ES" sz="2400" b="1" dirty="0"/>
              <a:t> </a:t>
            </a:r>
            <a:r>
              <a:rPr lang="es-ES" sz="2400" b="1" dirty="0" err="1"/>
              <a:t>array</a:t>
            </a:r>
            <a:r>
              <a:rPr lang="es-ES" sz="2400" b="1" dirty="0"/>
              <a:t> </a:t>
            </a:r>
            <a:r>
              <a:rPr lang="es-ES" sz="2400" b="1" dirty="0" err="1"/>
              <a:t>normalization</a:t>
            </a:r>
            <a:endParaRPr lang="es-ES" sz="2400" b="1" dirty="0"/>
          </a:p>
          <a:p>
            <a:pPr marL="0" indent="0">
              <a:buNone/>
            </a:pPr>
            <a:r>
              <a:rPr lang="es-ES" sz="2000" dirty="0" err="1" smtClean="0"/>
              <a:t>There</a:t>
            </a:r>
            <a:r>
              <a:rPr lang="es-ES" sz="2000" dirty="0" smtClean="0"/>
              <a:t> are </a:t>
            </a:r>
            <a:r>
              <a:rPr lang="es-ES" sz="2000" dirty="0" err="1" smtClean="0"/>
              <a:t>many</a:t>
            </a:r>
            <a:r>
              <a:rPr lang="es-ES" sz="2000" dirty="0" smtClean="0"/>
              <a:t> </a:t>
            </a:r>
            <a:r>
              <a:rPr lang="es-ES" sz="2000" dirty="0" err="1" smtClean="0"/>
              <a:t>different</a:t>
            </a:r>
            <a:r>
              <a:rPr lang="es-ES" sz="2000" dirty="0" smtClean="0"/>
              <a:t> </a:t>
            </a:r>
            <a:r>
              <a:rPr lang="es-ES" sz="2000" dirty="0" err="1" smtClean="0"/>
              <a:t>methods</a:t>
            </a:r>
            <a:r>
              <a:rPr lang="es-ES" sz="2000" dirty="0" smtClean="0"/>
              <a:t>:</a:t>
            </a:r>
          </a:p>
          <a:p>
            <a:pPr marL="457200" lvl="1" indent="0">
              <a:buNone/>
            </a:pPr>
            <a:endParaRPr lang="es-ES" sz="2000" b="1" dirty="0" smtClean="0"/>
          </a:p>
          <a:p>
            <a:endParaRPr lang="en-150" dirty="0"/>
          </a:p>
          <a:p>
            <a:pPr lvl="1"/>
            <a:endParaRPr lang="es-ES" dirty="0" smtClean="0"/>
          </a:p>
          <a:p>
            <a:pPr lvl="1"/>
            <a:endParaRPr lang="en-150" dirty="0"/>
          </a:p>
          <a:p>
            <a:pPr marL="0" indent="0">
              <a:buNone/>
            </a:pPr>
            <a:endParaRPr lang="en-GB" dirty="0"/>
          </a:p>
          <a:p>
            <a:pPr lvl="1"/>
            <a:endParaRPr lang="es-ES" sz="1600" dirty="0" smtClean="0"/>
          </a:p>
          <a:p>
            <a:pPr marL="0" indent="0">
              <a:buNone/>
            </a:pPr>
            <a:endParaRPr lang="es-ES" sz="2400" dirty="0" smtClean="0"/>
          </a:p>
        </p:txBody>
      </p:sp>
      <p:pic>
        <p:nvPicPr>
          <p:cNvPr id="16386" name="Picture 2" descr="An external file that holds a picture, illustration, etc.&#10;Object name is kepi-10-07-1057384-g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866" y="2105891"/>
            <a:ext cx="8936683" cy="448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2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b="1" dirty="0" err="1" smtClean="0">
                <a:solidFill>
                  <a:srgbClr val="00B050"/>
                </a:solidFill>
              </a:rPr>
              <a:t>Scientific</a:t>
            </a:r>
            <a:r>
              <a:rPr lang="es-ES" b="1" dirty="0" smtClean="0">
                <a:solidFill>
                  <a:srgbClr val="00B050"/>
                </a:solidFill>
              </a:rPr>
              <a:t> </a:t>
            </a:r>
            <a:r>
              <a:rPr lang="es-ES" b="1" dirty="0" err="1" smtClean="0">
                <a:solidFill>
                  <a:srgbClr val="00B050"/>
                </a:solidFill>
              </a:rPr>
              <a:t>question</a:t>
            </a:r>
            <a:endParaRPr lang="es-ES" b="1" dirty="0" smtClean="0">
              <a:solidFill>
                <a:srgbClr val="00B050"/>
              </a:solidFill>
            </a:endParaRPr>
          </a:p>
          <a:p>
            <a:pPr lvl="1"/>
            <a:r>
              <a:rPr lang="es-ES" sz="2000" dirty="0" err="1">
                <a:solidFill>
                  <a:srgbClr val="00B050"/>
                </a:solidFill>
              </a:rPr>
              <a:t>Association</a:t>
            </a:r>
            <a:r>
              <a:rPr lang="es-ES" sz="2000" dirty="0">
                <a:solidFill>
                  <a:srgbClr val="00B050"/>
                </a:solidFill>
              </a:rPr>
              <a:t> </a:t>
            </a:r>
            <a:r>
              <a:rPr lang="es-ES" sz="2000" dirty="0" err="1">
                <a:solidFill>
                  <a:srgbClr val="00B050"/>
                </a:solidFill>
              </a:rPr>
              <a:t>study</a:t>
            </a:r>
            <a:r>
              <a:rPr lang="es-ES" sz="2000" dirty="0">
                <a:solidFill>
                  <a:srgbClr val="00B050"/>
                </a:solidFill>
              </a:rPr>
              <a:t>: </a:t>
            </a:r>
            <a:r>
              <a:rPr lang="es-ES" sz="2000" dirty="0" err="1">
                <a:solidFill>
                  <a:srgbClr val="00B050"/>
                </a:solidFill>
              </a:rPr>
              <a:t>Which</a:t>
            </a:r>
            <a:r>
              <a:rPr lang="es-ES" sz="2000" dirty="0">
                <a:solidFill>
                  <a:srgbClr val="00B050"/>
                </a:solidFill>
              </a:rPr>
              <a:t> are </a:t>
            </a:r>
            <a:r>
              <a:rPr lang="es-ES" sz="2000" dirty="0" err="1">
                <a:solidFill>
                  <a:srgbClr val="00B050"/>
                </a:solidFill>
              </a:rPr>
              <a:t>the</a:t>
            </a:r>
            <a:r>
              <a:rPr lang="es-ES" sz="2000" dirty="0">
                <a:solidFill>
                  <a:srgbClr val="00B050"/>
                </a:solidFill>
              </a:rPr>
              <a:t> </a:t>
            </a:r>
            <a:r>
              <a:rPr lang="es-ES" sz="2000" dirty="0" err="1">
                <a:solidFill>
                  <a:srgbClr val="00B050"/>
                </a:solidFill>
              </a:rPr>
              <a:t>CpGs</a:t>
            </a:r>
            <a:r>
              <a:rPr lang="es-ES" sz="2000" dirty="0">
                <a:solidFill>
                  <a:srgbClr val="00B050"/>
                </a:solidFill>
              </a:rPr>
              <a:t> (</a:t>
            </a:r>
            <a:r>
              <a:rPr lang="es-ES" sz="2000" dirty="0" err="1">
                <a:solidFill>
                  <a:srgbClr val="00B050"/>
                </a:solidFill>
              </a:rPr>
              <a:t>pathways</a:t>
            </a:r>
            <a:r>
              <a:rPr lang="es-ES" sz="2000" dirty="0">
                <a:solidFill>
                  <a:srgbClr val="00B050"/>
                </a:solidFill>
              </a:rPr>
              <a:t>) </a:t>
            </a:r>
            <a:r>
              <a:rPr lang="es-ES" sz="2000" dirty="0" err="1">
                <a:solidFill>
                  <a:srgbClr val="00B050"/>
                </a:solidFill>
              </a:rPr>
              <a:t>associated</a:t>
            </a:r>
            <a:r>
              <a:rPr lang="es-ES" sz="2000" dirty="0">
                <a:solidFill>
                  <a:srgbClr val="00B050"/>
                </a:solidFill>
              </a:rPr>
              <a:t> </a:t>
            </a:r>
            <a:r>
              <a:rPr lang="es-ES" sz="2000" dirty="0" err="1">
                <a:solidFill>
                  <a:srgbClr val="00B050"/>
                </a:solidFill>
              </a:rPr>
              <a:t>with</a:t>
            </a:r>
            <a:r>
              <a:rPr lang="es-ES" sz="2000" dirty="0">
                <a:solidFill>
                  <a:srgbClr val="00B050"/>
                </a:solidFill>
              </a:rPr>
              <a:t> </a:t>
            </a:r>
            <a:r>
              <a:rPr lang="es-ES" sz="2000" dirty="0" err="1">
                <a:solidFill>
                  <a:srgbClr val="00B050"/>
                </a:solidFill>
              </a:rPr>
              <a:t>tobacco</a:t>
            </a:r>
            <a:r>
              <a:rPr lang="es-ES" sz="2000" dirty="0">
                <a:solidFill>
                  <a:srgbClr val="00B050"/>
                </a:solidFill>
              </a:rPr>
              <a:t> smoking?</a:t>
            </a:r>
          </a:p>
          <a:p>
            <a:pPr lvl="1"/>
            <a:r>
              <a:rPr lang="es-ES" sz="2000" dirty="0" err="1">
                <a:solidFill>
                  <a:srgbClr val="00B050"/>
                </a:solidFill>
              </a:rPr>
              <a:t>Prediction</a:t>
            </a:r>
            <a:r>
              <a:rPr lang="es-ES" sz="2000" dirty="0">
                <a:solidFill>
                  <a:srgbClr val="00B050"/>
                </a:solidFill>
              </a:rPr>
              <a:t> </a:t>
            </a:r>
            <a:r>
              <a:rPr lang="es-ES" sz="2000" dirty="0" err="1">
                <a:solidFill>
                  <a:srgbClr val="00B050"/>
                </a:solidFill>
              </a:rPr>
              <a:t>study</a:t>
            </a:r>
            <a:r>
              <a:rPr lang="es-ES" sz="2000" dirty="0">
                <a:solidFill>
                  <a:srgbClr val="00B050"/>
                </a:solidFill>
              </a:rPr>
              <a:t>: </a:t>
            </a:r>
            <a:r>
              <a:rPr lang="es-ES" sz="2000" dirty="0" err="1">
                <a:solidFill>
                  <a:srgbClr val="00B050"/>
                </a:solidFill>
              </a:rPr>
              <a:t>Which</a:t>
            </a:r>
            <a:r>
              <a:rPr lang="es-ES" sz="2000" dirty="0">
                <a:solidFill>
                  <a:srgbClr val="00B050"/>
                </a:solidFill>
              </a:rPr>
              <a:t> </a:t>
            </a:r>
            <a:r>
              <a:rPr lang="es-ES" sz="2000" dirty="0" err="1">
                <a:solidFill>
                  <a:srgbClr val="00B050"/>
                </a:solidFill>
              </a:rPr>
              <a:t>is</a:t>
            </a:r>
            <a:r>
              <a:rPr lang="es-ES" sz="2000" dirty="0">
                <a:solidFill>
                  <a:srgbClr val="00B050"/>
                </a:solidFill>
              </a:rPr>
              <a:t> </a:t>
            </a:r>
            <a:r>
              <a:rPr lang="es-ES" sz="2000" dirty="0" err="1">
                <a:solidFill>
                  <a:srgbClr val="00B050"/>
                </a:solidFill>
              </a:rPr>
              <a:t>the</a:t>
            </a:r>
            <a:r>
              <a:rPr lang="es-ES" sz="2000" dirty="0">
                <a:solidFill>
                  <a:srgbClr val="00B050"/>
                </a:solidFill>
              </a:rPr>
              <a:t> smoking status of </a:t>
            </a:r>
            <a:r>
              <a:rPr lang="es-ES" sz="2000" dirty="0" err="1">
                <a:solidFill>
                  <a:srgbClr val="00B050"/>
                </a:solidFill>
              </a:rPr>
              <a:t>an</a:t>
            </a:r>
            <a:r>
              <a:rPr lang="es-ES" sz="2000" dirty="0">
                <a:solidFill>
                  <a:srgbClr val="00B050"/>
                </a:solidFill>
              </a:rPr>
              <a:t> individual (</a:t>
            </a:r>
            <a:r>
              <a:rPr lang="es-ES" sz="2000" dirty="0" err="1">
                <a:solidFill>
                  <a:srgbClr val="00B050"/>
                </a:solidFill>
              </a:rPr>
              <a:t>based</a:t>
            </a:r>
            <a:r>
              <a:rPr lang="es-ES" sz="2000" dirty="0">
                <a:solidFill>
                  <a:srgbClr val="00B050"/>
                </a:solidFill>
              </a:rPr>
              <a:t> </a:t>
            </a:r>
            <a:r>
              <a:rPr lang="es-ES" sz="2000" dirty="0" err="1">
                <a:solidFill>
                  <a:srgbClr val="00B050"/>
                </a:solidFill>
              </a:rPr>
              <a:t>on</a:t>
            </a:r>
            <a:r>
              <a:rPr lang="es-ES" sz="2000" dirty="0">
                <a:solidFill>
                  <a:srgbClr val="00B050"/>
                </a:solidFill>
              </a:rPr>
              <a:t> </a:t>
            </a:r>
            <a:r>
              <a:rPr lang="es-ES" sz="2000" dirty="0" err="1">
                <a:solidFill>
                  <a:srgbClr val="00B050"/>
                </a:solidFill>
              </a:rPr>
              <a:t>their</a:t>
            </a:r>
            <a:r>
              <a:rPr lang="es-ES" sz="2000" dirty="0">
                <a:solidFill>
                  <a:srgbClr val="00B050"/>
                </a:solidFill>
              </a:rPr>
              <a:t> </a:t>
            </a:r>
            <a:r>
              <a:rPr lang="es-ES" sz="2000" dirty="0" err="1">
                <a:solidFill>
                  <a:srgbClr val="00B050"/>
                </a:solidFill>
              </a:rPr>
              <a:t>methylation</a:t>
            </a:r>
            <a:r>
              <a:rPr lang="es-ES" sz="2000" dirty="0">
                <a:solidFill>
                  <a:srgbClr val="00B050"/>
                </a:solidFill>
              </a:rPr>
              <a:t>)?</a:t>
            </a:r>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pic>
        <p:nvPicPr>
          <p:cNvPr id="20484" name="Picture 4" descr="https://www.ldspma.org/wp-content/uploads/2022/03/Question-ma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3757" y="2992582"/>
            <a:ext cx="5144970" cy="270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23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sz="2400" b="1" dirty="0" smtClean="0"/>
              <a:t>4.4. </a:t>
            </a:r>
            <a:r>
              <a:rPr lang="es-ES" sz="2400" b="1" dirty="0" err="1"/>
              <a:t>Across</a:t>
            </a:r>
            <a:r>
              <a:rPr lang="es-ES" sz="2400" b="1" dirty="0"/>
              <a:t> </a:t>
            </a:r>
            <a:r>
              <a:rPr lang="es-ES" sz="2400" b="1" dirty="0" err="1"/>
              <a:t>array</a:t>
            </a:r>
            <a:r>
              <a:rPr lang="es-ES" sz="2400" b="1" dirty="0"/>
              <a:t> </a:t>
            </a:r>
            <a:r>
              <a:rPr lang="es-ES" sz="2400" b="1" dirty="0" err="1"/>
              <a:t>normalization</a:t>
            </a:r>
            <a:endParaRPr lang="es-ES" sz="2400" b="1" dirty="0"/>
          </a:p>
          <a:p>
            <a:pPr marL="0" indent="0">
              <a:buNone/>
            </a:pPr>
            <a:endParaRPr lang="es-ES" sz="2000" dirty="0" smtClean="0"/>
          </a:p>
          <a:p>
            <a:r>
              <a:rPr lang="es-ES" sz="2000" b="1" dirty="0" err="1" smtClean="0"/>
              <a:t>Quantile</a:t>
            </a:r>
            <a:r>
              <a:rPr lang="es-ES" sz="2000" b="1" dirty="0" smtClean="0"/>
              <a:t> </a:t>
            </a:r>
            <a:r>
              <a:rPr lang="es-ES" sz="2000" b="1" dirty="0" err="1" smtClean="0"/>
              <a:t>normalization</a:t>
            </a:r>
            <a:endParaRPr lang="es-ES" sz="2000" b="1" dirty="0" smtClean="0"/>
          </a:p>
          <a:p>
            <a:pPr marL="0" indent="0">
              <a:buNone/>
            </a:pPr>
            <a:r>
              <a:rPr lang="en-GB" sz="2000" dirty="0" smtClean="0"/>
              <a:t>Normalises </a:t>
            </a:r>
            <a:r>
              <a:rPr lang="en-GB" sz="2000" dirty="0"/>
              <a:t>data to average/median of all observations </a:t>
            </a:r>
            <a:endParaRPr lang="en-GB" sz="2000" dirty="0" smtClean="0"/>
          </a:p>
          <a:p>
            <a:pPr marL="0" indent="0">
              <a:buNone/>
            </a:pPr>
            <a:r>
              <a:rPr lang="en-GB" sz="2000" dirty="0" smtClean="0"/>
              <a:t>From gene expression arrays </a:t>
            </a:r>
          </a:p>
          <a:p>
            <a:pPr marL="0" indent="0">
              <a:buNone/>
            </a:pPr>
            <a:r>
              <a:rPr lang="en-GB" sz="2000" dirty="0" smtClean="0"/>
              <a:t>Not best option for DNA methylation</a:t>
            </a:r>
            <a:endParaRPr lang="en-GB" sz="2000" dirty="0"/>
          </a:p>
          <a:p>
            <a:endParaRPr lang="es-ES" sz="2000" b="1" dirty="0" smtClean="0"/>
          </a:p>
          <a:p>
            <a:r>
              <a:rPr lang="es-ES" sz="2000" b="1" dirty="0" err="1" smtClean="0"/>
              <a:t>Functional</a:t>
            </a:r>
            <a:r>
              <a:rPr lang="es-ES" sz="2000" b="1" dirty="0" smtClean="0"/>
              <a:t> </a:t>
            </a:r>
            <a:r>
              <a:rPr lang="es-ES" sz="2000" b="1" dirty="0" err="1" smtClean="0"/>
              <a:t>normalization</a:t>
            </a:r>
            <a:endParaRPr lang="es-ES" sz="2000" b="1" dirty="0" smtClean="0"/>
          </a:p>
          <a:p>
            <a:pPr marL="0" indent="0">
              <a:buNone/>
            </a:pPr>
            <a:r>
              <a:rPr lang="en-GB" sz="2000" dirty="0" smtClean="0"/>
              <a:t>Quantile </a:t>
            </a:r>
            <a:r>
              <a:rPr lang="en-GB" sz="2000" dirty="0"/>
              <a:t>normalisation </a:t>
            </a:r>
            <a:r>
              <a:rPr lang="en-GB" sz="2000" u="sng" dirty="0"/>
              <a:t>of control probes only </a:t>
            </a:r>
          </a:p>
          <a:p>
            <a:pPr marL="457200" lvl="1" indent="0">
              <a:buNone/>
            </a:pPr>
            <a:endParaRPr lang="es-ES" sz="2000" b="1" dirty="0" smtClean="0"/>
          </a:p>
          <a:p>
            <a:r>
              <a:rPr lang="es-ES" sz="2000" b="1" dirty="0" err="1">
                <a:solidFill>
                  <a:srgbClr val="FF0000"/>
                </a:solidFill>
              </a:rPr>
              <a:t>Functional</a:t>
            </a:r>
            <a:r>
              <a:rPr lang="es-ES" sz="2000" b="1" dirty="0">
                <a:solidFill>
                  <a:srgbClr val="FF0000"/>
                </a:solidFill>
              </a:rPr>
              <a:t> </a:t>
            </a:r>
            <a:r>
              <a:rPr lang="es-ES" sz="2000" b="1" dirty="0" err="1" smtClean="0">
                <a:solidFill>
                  <a:srgbClr val="FF0000"/>
                </a:solidFill>
              </a:rPr>
              <a:t>normalization</a:t>
            </a:r>
            <a:r>
              <a:rPr lang="es-ES" sz="2000" b="1" dirty="0" smtClean="0">
                <a:solidFill>
                  <a:srgbClr val="FF0000"/>
                </a:solidFill>
              </a:rPr>
              <a:t> + </a:t>
            </a:r>
            <a:r>
              <a:rPr lang="es-ES" sz="2000" b="1" dirty="0" err="1" smtClean="0">
                <a:solidFill>
                  <a:srgbClr val="FF0000"/>
                </a:solidFill>
              </a:rPr>
              <a:t>residuals</a:t>
            </a:r>
            <a:r>
              <a:rPr lang="es-ES" sz="2000" b="1" dirty="0" smtClean="0">
                <a:solidFill>
                  <a:srgbClr val="FF0000"/>
                </a:solidFill>
              </a:rPr>
              <a:t> </a:t>
            </a:r>
            <a:r>
              <a:rPr lang="es-ES" sz="2000" b="1" dirty="0" err="1" smtClean="0">
                <a:solidFill>
                  <a:srgbClr val="FF0000"/>
                </a:solidFill>
              </a:rPr>
              <a:t>PCs</a:t>
            </a:r>
            <a:r>
              <a:rPr lang="es-ES" sz="2000" b="1" dirty="0" smtClean="0">
                <a:solidFill>
                  <a:srgbClr val="FF0000"/>
                </a:solidFill>
              </a:rPr>
              <a:t>???? </a:t>
            </a:r>
            <a:r>
              <a:rPr lang="es-ES" sz="2000" b="1" dirty="0" err="1" smtClean="0">
                <a:solidFill>
                  <a:srgbClr val="FF0000"/>
                </a:solidFill>
              </a:rPr>
              <a:t>Meffil</a:t>
            </a:r>
            <a:r>
              <a:rPr lang="en-150" sz="2000" b="1" dirty="0" smtClean="0">
                <a:solidFill>
                  <a:srgbClr val="FF0000"/>
                </a:solidFill>
              </a:rPr>
              <a:t>…</a:t>
            </a:r>
            <a:endParaRPr lang="es-ES" sz="2000" b="1" dirty="0">
              <a:solidFill>
                <a:srgbClr val="FF0000"/>
              </a:solidFill>
            </a:endParaRPr>
          </a:p>
          <a:p>
            <a:endParaRPr lang="en-150" dirty="0"/>
          </a:p>
          <a:p>
            <a:pPr lvl="1"/>
            <a:endParaRPr lang="es-ES" dirty="0" smtClean="0"/>
          </a:p>
          <a:p>
            <a:pPr lvl="1"/>
            <a:endParaRPr lang="en-150" dirty="0"/>
          </a:p>
          <a:p>
            <a:pPr marL="0" indent="0">
              <a:buNone/>
            </a:pPr>
            <a:endParaRPr lang="en-GB" dirty="0"/>
          </a:p>
          <a:p>
            <a:pPr lvl="1"/>
            <a:endParaRPr lang="es-ES" sz="1600" dirty="0" smtClean="0"/>
          </a:p>
          <a:p>
            <a:pPr marL="0" indent="0">
              <a:buNone/>
            </a:pPr>
            <a:endParaRPr lang="es-ES" sz="2400" dirty="0" smtClean="0"/>
          </a:p>
        </p:txBody>
      </p:sp>
      <p:pic>
        <p:nvPicPr>
          <p:cNvPr id="8" name="Imagen 7"/>
          <p:cNvPicPr>
            <a:picLocks noChangeAspect="1"/>
          </p:cNvPicPr>
          <p:nvPr/>
        </p:nvPicPr>
        <p:blipFill rotWithShape="1">
          <a:blip r:embed="rId2"/>
          <a:srcRect l="5725" t="29610" r="40607" b="22144"/>
          <a:stretch/>
        </p:blipFill>
        <p:spPr>
          <a:xfrm>
            <a:off x="6650182" y="1861124"/>
            <a:ext cx="5357091" cy="2558474"/>
          </a:xfrm>
          <a:prstGeom prst="rect">
            <a:avLst/>
          </a:prstGeom>
        </p:spPr>
      </p:pic>
      <p:sp>
        <p:nvSpPr>
          <p:cNvPr id="9" name="Rectángulo 8"/>
          <p:cNvSpPr/>
          <p:nvPr/>
        </p:nvSpPr>
        <p:spPr>
          <a:xfrm>
            <a:off x="8698803" y="4415027"/>
            <a:ext cx="3308470" cy="276999"/>
          </a:xfrm>
          <a:prstGeom prst="rect">
            <a:avLst/>
          </a:prstGeom>
        </p:spPr>
        <p:txBody>
          <a:bodyPr wrap="none">
            <a:spAutoFit/>
          </a:bodyPr>
          <a:lstStyle/>
          <a:p>
            <a:r>
              <a:rPr lang="es-ES" sz="1200" dirty="0"/>
              <a:t>https://www.youtube.com/watch?v=ecjN6Xpv6SE</a:t>
            </a:r>
          </a:p>
        </p:txBody>
      </p:sp>
    </p:spTree>
    <p:extLst>
      <p:ext uri="{BB962C8B-B14F-4D97-AF65-F5344CB8AC3E}">
        <p14:creationId xmlns:p14="http://schemas.microsoft.com/office/powerpoint/2010/main" val="222753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fontScale="92500" lnSpcReduction="10000"/>
          </a:bodyPr>
          <a:lstStyle/>
          <a:p>
            <a:pPr marL="0" indent="0">
              <a:buNone/>
            </a:pPr>
            <a:r>
              <a:rPr lang="es-ES" b="1" dirty="0" smtClean="0"/>
              <a:t>5. PCA and </a:t>
            </a:r>
            <a:r>
              <a:rPr lang="es-ES" b="1" dirty="0" err="1" smtClean="0"/>
              <a:t>technical</a:t>
            </a:r>
            <a:r>
              <a:rPr lang="es-ES" b="1" dirty="0" smtClean="0"/>
              <a:t> </a:t>
            </a:r>
            <a:r>
              <a:rPr lang="es-ES" b="1" dirty="0" err="1"/>
              <a:t>batch</a:t>
            </a:r>
            <a:r>
              <a:rPr lang="es-ES" b="1" dirty="0"/>
              <a:t> </a:t>
            </a:r>
            <a:r>
              <a:rPr lang="es-ES" b="1" dirty="0" err="1"/>
              <a:t>effect</a:t>
            </a:r>
            <a:r>
              <a:rPr lang="es-ES" b="1" dirty="0"/>
              <a:t> </a:t>
            </a:r>
            <a:r>
              <a:rPr lang="es-ES" b="1" dirty="0" err="1"/>
              <a:t>correction</a:t>
            </a:r>
            <a:endParaRPr lang="es-ES" b="1" dirty="0"/>
          </a:p>
          <a:p>
            <a:pPr marL="0" indent="0">
              <a:buNone/>
            </a:pPr>
            <a:endParaRPr lang="es-ES" b="1" dirty="0" smtClean="0"/>
          </a:p>
          <a:p>
            <a:pPr marL="0" indent="0">
              <a:buNone/>
            </a:pPr>
            <a:r>
              <a:rPr lang="es-ES" sz="2200" b="1" dirty="0" smtClean="0"/>
              <a:t>Principal </a:t>
            </a:r>
            <a:r>
              <a:rPr lang="es-ES" sz="2200" b="1" dirty="0" err="1" smtClean="0"/>
              <a:t>component</a:t>
            </a:r>
            <a:r>
              <a:rPr lang="es-ES" sz="2200" b="1" dirty="0" smtClean="0"/>
              <a:t> </a:t>
            </a:r>
            <a:r>
              <a:rPr lang="es-ES" sz="2200" b="1" dirty="0" err="1" smtClean="0"/>
              <a:t>analyses</a:t>
            </a:r>
            <a:r>
              <a:rPr lang="es-ES" sz="2200" b="1" dirty="0" smtClean="0"/>
              <a:t> (PCA)</a:t>
            </a:r>
          </a:p>
          <a:p>
            <a:pPr marL="0" indent="0">
              <a:buNone/>
            </a:pPr>
            <a:endParaRPr lang="es-ES" sz="2200" b="1" dirty="0" smtClean="0"/>
          </a:p>
          <a:p>
            <a:pPr marL="0" indent="0">
              <a:buNone/>
            </a:pPr>
            <a:r>
              <a:rPr lang="es-ES" sz="2200" b="1" dirty="0" err="1" smtClean="0"/>
              <a:t>Main</a:t>
            </a:r>
            <a:r>
              <a:rPr lang="es-ES" sz="2200" b="1" dirty="0" smtClean="0"/>
              <a:t> variables </a:t>
            </a:r>
            <a:r>
              <a:rPr lang="es-ES" sz="2200" b="1" dirty="0" err="1" smtClean="0"/>
              <a:t>explaining</a:t>
            </a:r>
            <a:r>
              <a:rPr lang="es-ES" sz="2200" b="1" dirty="0" smtClean="0"/>
              <a:t> </a:t>
            </a:r>
            <a:r>
              <a:rPr lang="es-ES" sz="2200" b="1" dirty="0" err="1" smtClean="0"/>
              <a:t>variance</a:t>
            </a:r>
            <a:r>
              <a:rPr lang="es-ES" sz="2200" b="1" dirty="0" smtClean="0"/>
              <a:t>:</a:t>
            </a:r>
          </a:p>
          <a:p>
            <a:r>
              <a:rPr lang="es-ES" sz="2200" dirty="0" err="1" smtClean="0"/>
              <a:t>Biological</a:t>
            </a:r>
            <a:r>
              <a:rPr lang="es-ES" sz="2200" dirty="0" smtClean="0"/>
              <a:t> variables</a:t>
            </a:r>
          </a:p>
          <a:p>
            <a:pPr lvl="1"/>
            <a:r>
              <a:rPr lang="es-ES" sz="2200" dirty="0" err="1" smtClean="0"/>
              <a:t>Tissue</a:t>
            </a:r>
            <a:endParaRPr lang="es-ES" sz="2200" dirty="0" smtClean="0"/>
          </a:p>
          <a:p>
            <a:pPr lvl="1"/>
            <a:r>
              <a:rPr lang="es-ES" sz="2200" dirty="0" smtClean="0"/>
              <a:t>Sex</a:t>
            </a:r>
          </a:p>
          <a:p>
            <a:pPr lvl="1"/>
            <a:r>
              <a:rPr lang="es-ES" sz="2200" dirty="0" err="1" smtClean="0"/>
              <a:t>Age</a:t>
            </a:r>
            <a:endParaRPr lang="es-ES" sz="2200" dirty="0" smtClean="0"/>
          </a:p>
          <a:p>
            <a:pPr lvl="1"/>
            <a:r>
              <a:rPr lang="es-ES" sz="2200" dirty="0" err="1" smtClean="0"/>
              <a:t>Ancestry</a:t>
            </a:r>
            <a:endParaRPr lang="es-ES" sz="2200" dirty="0" smtClean="0"/>
          </a:p>
          <a:p>
            <a:pPr lvl="1"/>
            <a:r>
              <a:rPr lang="es-ES" sz="2200" dirty="0" err="1" smtClean="0"/>
              <a:t>Disease</a:t>
            </a:r>
            <a:r>
              <a:rPr lang="es-ES" sz="2200" dirty="0" smtClean="0"/>
              <a:t> (</a:t>
            </a:r>
            <a:r>
              <a:rPr lang="es-ES" sz="2200" dirty="0" err="1" smtClean="0"/>
              <a:t>ie</a:t>
            </a:r>
            <a:r>
              <a:rPr lang="es-ES" sz="2200" dirty="0" smtClean="0"/>
              <a:t>. </a:t>
            </a:r>
            <a:r>
              <a:rPr lang="es-ES" sz="2200" dirty="0" err="1" smtClean="0"/>
              <a:t>cancer</a:t>
            </a:r>
            <a:r>
              <a:rPr lang="es-ES" sz="2200" dirty="0" smtClean="0"/>
              <a:t>)</a:t>
            </a:r>
          </a:p>
          <a:p>
            <a:r>
              <a:rPr lang="es-ES" sz="2200" dirty="0" err="1" smtClean="0"/>
              <a:t>Technical</a:t>
            </a:r>
            <a:r>
              <a:rPr lang="es-ES" sz="2200" dirty="0" smtClean="0"/>
              <a:t> </a:t>
            </a:r>
            <a:r>
              <a:rPr lang="es-ES" sz="2200" dirty="0" err="1" smtClean="0"/>
              <a:t>batch</a:t>
            </a:r>
            <a:r>
              <a:rPr lang="es-ES" sz="2200" dirty="0" smtClean="0"/>
              <a:t> variables</a:t>
            </a:r>
          </a:p>
          <a:p>
            <a:pPr lvl="1"/>
            <a:r>
              <a:rPr lang="es-ES" sz="2200" dirty="0" smtClean="0"/>
              <a:t>DNA </a:t>
            </a:r>
            <a:r>
              <a:rPr lang="es-ES" sz="2200" dirty="0" err="1" smtClean="0"/>
              <a:t>extraction</a:t>
            </a:r>
            <a:r>
              <a:rPr lang="es-ES" sz="2200" dirty="0" smtClean="0"/>
              <a:t> </a:t>
            </a:r>
            <a:r>
              <a:rPr lang="es-ES" sz="2200" dirty="0" err="1" smtClean="0"/>
              <a:t>batch</a:t>
            </a:r>
            <a:endParaRPr lang="es-ES" sz="2200" dirty="0" smtClean="0"/>
          </a:p>
          <a:p>
            <a:pPr lvl="1"/>
            <a:r>
              <a:rPr lang="es-ES" sz="2200" dirty="0" err="1" smtClean="0"/>
              <a:t>Bisulfite</a:t>
            </a:r>
            <a:r>
              <a:rPr lang="es-ES" sz="2200" dirty="0" smtClean="0"/>
              <a:t> </a:t>
            </a:r>
            <a:r>
              <a:rPr lang="es-ES" sz="2200" dirty="0" err="1" smtClean="0"/>
              <a:t>conversion</a:t>
            </a:r>
            <a:r>
              <a:rPr lang="es-ES" sz="2200" dirty="0" smtClean="0"/>
              <a:t> </a:t>
            </a:r>
            <a:r>
              <a:rPr lang="es-ES" sz="2200" dirty="0" err="1" smtClean="0"/>
              <a:t>batch</a:t>
            </a:r>
            <a:endParaRPr lang="es-ES" sz="2200" dirty="0" smtClean="0"/>
          </a:p>
          <a:p>
            <a:pPr lvl="1"/>
            <a:r>
              <a:rPr lang="es-ES" sz="2200" dirty="0" err="1" smtClean="0"/>
              <a:t>Array</a:t>
            </a:r>
            <a:endParaRPr lang="es-ES" sz="2200" dirty="0" smtClean="0"/>
          </a:p>
          <a:p>
            <a:pPr lvl="1"/>
            <a:r>
              <a:rPr lang="es-ES" sz="2200" dirty="0" smtClean="0"/>
              <a:t>Position in </a:t>
            </a:r>
            <a:r>
              <a:rPr lang="es-ES" sz="2200" dirty="0" err="1" smtClean="0"/>
              <a:t>array</a:t>
            </a:r>
            <a:endParaRPr lang="es-ES" sz="2200" dirty="0" smtClean="0"/>
          </a:p>
          <a:p>
            <a:pPr marL="0" indent="0">
              <a:buNone/>
            </a:pPr>
            <a:endParaRPr lang="es-ES" dirty="0" smtClean="0"/>
          </a:p>
        </p:txBody>
      </p:sp>
      <p:grpSp>
        <p:nvGrpSpPr>
          <p:cNvPr id="10" name="Grupo 9"/>
          <p:cNvGrpSpPr/>
          <p:nvPr/>
        </p:nvGrpSpPr>
        <p:grpSpPr>
          <a:xfrm>
            <a:off x="7739462" y="3260195"/>
            <a:ext cx="3642932" cy="3616277"/>
            <a:chOff x="7999344" y="3241723"/>
            <a:chExt cx="3642932" cy="3616277"/>
          </a:xfrm>
        </p:grpSpPr>
        <p:pic>
          <p:nvPicPr>
            <p:cNvPr id="6" name="Imagen 5"/>
            <p:cNvPicPr>
              <a:picLocks noChangeAspect="1"/>
            </p:cNvPicPr>
            <p:nvPr/>
          </p:nvPicPr>
          <p:blipFill rotWithShape="1">
            <a:blip r:embed="rId2"/>
            <a:srcRect l="14758" t="20138" r="43017" b="1012"/>
            <a:stretch/>
          </p:blipFill>
          <p:spPr>
            <a:xfrm>
              <a:off x="7999344" y="3241723"/>
              <a:ext cx="3642932" cy="3616277"/>
            </a:xfrm>
            <a:prstGeom prst="rect">
              <a:avLst/>
            </a:prstGeom>
          </p:spPr>
        </p:pic>
        <p:sp>
          <p:nvSpPr>
            <p:cNvPr id="7" name="CuadroTexto 6"/>
            <p:cNvSpPr txBox="1"/>
            <p:nvPr/>
          </p:nvSpPr>
          <p:spPr>
            <a:xfrm>
              <a:off x="11014542" y="4061975"/>
              <a:ext cx="627734" cy="307777"/>
            </a:xfrm>
            <a:prstGeom prst="rect">
              <a:avLst/>
            </a:prstGeom>
            <a:solidFill>
              <a:schemeClr val="bg1"/>
            </a:solidFill>
          </p:spPr>
          <p:txBody>
            <a:bodyPr wrap="square" rtlCol="0">
              <a:spAutoFit/>
            </a:bodyPr>
            <a:lstStyle/>
            <a:p>
              <a:r>
                <a:rPr lang="es-ES" sz="1400" dirty="0" err="1" smtClean="0"/>
                <a:t>batch</a:t>
              </a:r>
              <a:endParaRPr lang="es-ES" sz="1400" dirty="0"/>
            </a:p>
          </p:txBody>
        </p:sp>
      </p:grpSp>
      <p:grpSp>
        <p:nvGrpSpPr>
          <p:cNvPr id="9" name="Grupo 8"/>
          <p:cNvGrpSpPr/>
          <p:nvPr/>
        </p:nvGrpSpPr>
        <p:grpSpPr>
          <a:xfrm>
            <a:off x="6920564" y="1099126"/>
            <a:ext cx="4721712" cy="1993563"/>
            <a:chOff x="6920564" y="1099126"/>
            <a:chExt cx="4721712" cy="1993563"/>
          </a:xfrm>
        </p:grpSpPr>
        <p:pic>
          <p:nvPicPr>
            <p:cNvPr id="1026" name="Picture 2" descr="A cross-cohort analysis of autosomal DNA methylation sex differences in the  term placenta | Biology of Sex Differences | Full Text"/>
            <p:cNvPicPr>
              <a:picLocks noChangeAspect="1" noChangeArrowheads="1"/>
            </p:cNvPicPr>
            <p:nvPr/>
          </p:nvPicPr>
          <p:blipFill rotWithShape="1">
            <a:blip r:embed="rId3">
              <a:extLst>
                <a:ext uri="{28A0092B-C50C-407E-A947-70E740481C1C}">
                  <a14:useLocalDpi xmlns:a14="http://schemas.microsoft.com/office/drawing/2010/main" val="0"/>
                </a:ext>
              </a:extLst>
            </a:blip>
            <a:srcRect t="25837" b="15031"/>
            <a:stretch/>
          </p:blipFill>
          <p:spPr bwMode="auto">
            <a:xfrm>
              <a:off x="7128665" y="1148386"/>
              <a:ext cx="4513611" cy="194430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6920564" y="1099126"/>
              <a:ext cx="298383" cy="238786"/>
            </a:xfrm>
            <a:prstGeom prst="rect">
              <a:avLst/>
            </a:prstGeom>
            <a:solidFill>
              <a:schemeClr val="bg1"/>
            </a:solidFill>
          </p:spPr>
          <p:txBody>
            <a:bodyPr wrap="square" rtlCol="0">
              <a:spAutoFit/>
            </a:bodyPr>
            <a:lstStyle/>
            <a:p>
              <a:endParaRPr lang="es-ES" dirty="0"/>
            </a:p>
          </p:txBody>
        </p:sp>
      </p:grpSp>
    </p:spTree>
    <p:extLst>
      <p:ext uri="{BB962C8B-B14F-4D97-AF65-F5344CB8AC3E}">
        <p14:creationId xmlns:p14="http://schemas.microsoft.com/office/powerpoint/2010/main" val="2648642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a:t>5. </a:t>
            </a:r>
            <a:r>
              <a:rPr lang="es-ES" b="1" dirty="0" err="1"/>
              <a:t>Technical</a:t>
            </a:r>
            <a:r>
              <a:rPr lang="es-ES" b="1" dirty="0"/>
              <a:t> </a:t>
            </a:r>
            <a:r>
              <a:rPr lang="es-ES" b="1" dirty="0" err="1"/>
              <a:t>batch</a:t>
            </a:r>
            <a:r>
              <a:rPr lang="es-ES" b="1" dirty="0"/>
              <a:t> </a:t>
            </a:r>
            <a:r>
              <a:rPr lang="es-ES" b="1" dirty="0" err="1"/>
              <a:t>effect</a:t>
            </a:r>
            <a:r>
              <a:rPr lang="es-ES" b="1" dirty="0"/>
              <a:t> </a:t>
            </a:r>
            <a:r>
              <a:rPr lang="es-ES" b="1" dirty="0" err="1"/>
              <a:t>correction</a:t>
            </a:r>
            <a:endParaRPr lang="es-ES" b="1" dirty="0"/>
          </a:p>
          <a:p>
            <a:pPr marL="0" indent="0">
              <a:buNone/>
            </a:pPr>
            <a:endParaRPr lang="es-ES" b="1" dirty="0" smtClean="0"/>
          </a:p>
          <a:p>
            <a:pPr marL="0" indent="0">
              <a:buNone/>
            </a:pPr>
            <a:r>
              <a:rPr lang="es-ES" sz="2400" b="1" dirty="0" err="1" smtClean="0"/>
              <a:t>Technical</a:t>
            </a:r>
            <a:r>
              <a:rPr lang="es-ES" sz="2400" b="1" dirty="0" smtClean="0"/>
              <a:t> </a:t>
            </a:r>
            <a:r>
              <a:rPr lang="es-ES" sz="2400" b="1" dirty="0" err="1" smtClean="0"/>
              <a:t>batch</a:t>
            </a:r>
            <a:r>
              <a:rPr lang="es-ES" sz="2400" b="1" dirty="0" smtClean="0"/>
              <a:t> </a:t>
            </a:r>
            <a:r>
              <a:rPr lang="es-ES" sz="2400" b="1" dirty="0" err="1" smtClean="0"/>
              <a:t>correction</a:t>
            </a:r>
            <a:r>
              <a:rPr lang="es-ES" sz="2400" b="1" dirty="0" smtClean="0"/>
              <a:t> </a:t>
            </a:r>
            <a:r>
              <a:rPr lang="es-ES" sz="2400" b="1" dirty="0" err="1" smtClean="0"/>
              <a:t>methods</a:t>
            </a:r>
            <a:r>
              <a:rPr lang="es-ES" sz="2400" b="1" dirty="0" smtClean="0"/>
              <a:t>:</a:t>
            </a:r>
          </a:p>
          <a:p>
            <a:r>
              <a:rPr lang="es-ES" sz="2000" dirty="0" err="1" smtClean="0"/>
              <a:t>Known</a:t>
            </a:r>
            <a:r>
              <a:rPr lang="es-ES" sz="2000" dirty="0" smtClean="0"/>
              <a:t> </a:t>
            </a:r>
            <a:r>
              <a:rPr lang="es-ES" sz="2000" dirty="0" err="1" smtClean="0"/>
              <a:t>technical</a:t>
            </a:r>
            <a:r>
              <a:rPr lang="es-ES" sz="2000" dirty="0" smtClean="0"/>
              <a:t> </a:t>
            </a:r>
            <a:r>
              <a:rPr lang="es-ES" sz="2000" dirty="0" err="1" smtClean="0"/>
              <a:t>batch</a:t>
            </a:r>
            <a:r>
              <a:rPr lang="es-ES" sz="2000" dirty="0" smtClean="0"/>
              <a:t> variable:</a:t>
            </a:r>
          </a:p>
          <a:p>
            <a:pPr lvl="1"/>
            <a:r>
              <a:rPr lang="es-ES" sz="2000" dirty="0" err="1" smtClean="0"/>
              <a:t>Add</a:t>
            </a:r>
            <a:r>
              <a:rPr lang="es-ES" sz="2000" dirty="0" smtClean="0"/>
              <a:t> variable in </a:t>
            </a:r>
            <a:r>
              <a:rPr lang="es-ES" sz="2000" dirty="0" err="1" smtClean="0"/>
              <a:t>the</a:t>
            </a:r>
            <a:r>
              <a:rPr lang="es-ES" sz="2000" dirty="0" smtClean="0"/>
              <a:t> </a:t>
            </a:r>
            <a:r>
              <a:rPr lang="es-ES" sz="2000" dirty="0" err="1" smtClean="0"/>
              <a:t>regression</a:t>
            </a:r>
            <a:r>
              <a:rPr lang="es-ES" sz="2000" dirty="0" smtClean="0"/>
              <a:t> </a:t>
            </a:r>
            <a:r>
              <a:rPr lang="es-ES" sz="2000" dirty="0" err="1" smtClean="0"/>
              <a:t>models</a:t>
            </a:r>
            <a:endParaRPr lang="es-ES" sz="2000" dirty="0" smtClean="0"/>
          </a:p>
          <a:p>
            <a:pPr lvl="1"/>
            <a:r>
              <a:rPr lang="es-ES" sz="2000" dirty="0" err="1" smtClean="0"/>
              <a:t>Omics</a:t>
            </a:r>
            <a:r>
              <a:rPr lang="es-ES" sz="2000" dirty="0" smtClean="0"/>
              <a:t> R </a:t>
            </a:r>
            <a:r>
              <a:rPr lang="es-ES" sz="2000" dirty="0" err="1" smtClean="0"/>
              <a:t>package</a:t>
            </a:r>
            <a:r>
              <a:rPr lang="es-ES" sz="2000" dirty="0" smtClean="0"/>
              <a:t>: </a:t>
            </a:r>
            <a:r>
              <a:rPr lang="es-ES" sz="2000" dirty="0" err="1" smtClean="0"/>
              <a:t>residuals</a:t>
            </a:r>
            <a:r>
              <a:rPr lang="es-ES" sz="2000" dirty="0" smtClean="0"/>
              <a:t> of </a:t>
            </a:r>
            <a:r>
              <a:rPr lang="es-ES" sz="2000" dirty="0" err="1" smtClean="0"/>
              <a:t>known</a:t>
            </a:r>
            <a:r>
              <a:rPr lang="es-ES" sz="2000" dirty="0" smtClean="0"/>
              <a:t> variable</a:t>
            </a:r>
          </a:p>
          <a:p>
            <a:pPr lvl="1"/>
            <a:r>
              <a:rPr lang="es-ES" sz="2000" dirty="0" err="1" smtClean="0"/>
              <a:t>ComBat</a:t>
            </a:r>
            <a:r>
              <a:rPr lang="es-ES" sz="2000" dirty="0" smtClean="0"/>
              <a:t> R </a:t>
            </a:r>
            <a:r>
              <a:rPr lang="es-ES" sz="2000" dirty="0" err="1" smtClean="0"/>
              <a:t>package</a:t>
            </a:r>
            <a:r>
              <a:rPr lang="es-ES" sz="2000" dirty="0" smtClean="0"/>
              <a:t>: </a:t>
            </a:r>
            <a:r>
              <a:rPr lang="es-ES" sz="2000" dirty="0" err="1"/>
              <a:t>Bayesian</a:t>
            </a:r>
            <a:r>
              <a:rPr lang="es-ES" sz="2000" dirty="0"/>
              <a:t> </a:t>
            </a:r>
            <a:r>
              <a:rPr lang="es-ES" sz="2000" dirty="0" err="1"/>
              <a:t>approach</a:t>
            </a:r>
            <a:endParaRPr lang="es-ES" sz="2000" dirty="0"/>
          </a:p>
          <a:p>
            <a:r>
              <a:rPr lang="es-ES" sz="2000" dirty="0" err="1" smtClean="0"/>
              <a:t>Unknown</a:t>
            </a:r>
            <a:r>
              <a:rPr lang="es-ES" sz="2000" dirty="0" smtClean="0"/>
              <a:t> </a:t>
            </a:r>
            <a:r>
              <a:rPr lang="es-ES" sz="2000" dirty="0" err="1" smtClean="0"/>
              <a:t>technical</a:t>
            </a:r>
            <a:r>
              <a:rPr lang="es-ES" sz="2000" dirty="0" smtClean="0"/>
              <a:t> </a:t>
            </a:r>
            <a:r>
              <a:rPr lang="es-ES" sz="2000" dirty="0" err="1" smtClean="0"/>
              <a:t>batch</a:t>
            </a:r>
            <a:r>
              <a:rPr lang="es-ES" sz="2000" dirty="0" smtClean="0"/>
              <a:t> variables:</a:t>
            </a:r>
          </a:p>
          <a:p>
            <a:pPr lvl="1"/>
            <a:r>
              <a:rPr lang="es-ES" sz="2000" dirty="0" err="1" smtClean="0"/>
              <a:t>Surrogate</a:t>
            </a:r>
            <a:r>
              <a:rPr lang="es-ES" sz="2000" dirty="0" smtClean="0"/>
              <a:t> variable </a:t>
            </a:r>
            <a:r>
              <a:rPr lang="es-ES" sz="2000" dirty="0" err="1" smtClean="0"/>
              <a:t>analysis</a:t>
            </a:r>
            <a:r>
              <a:rPr lang="es-ES" sz="2000" dirty="0" smtClean="0"/>
              <a:t> (SVA) </a:t>
            </a:r>
          </a:p>
          <a:p>
            <a:pPr lvl="2"/>
            <a:r>
              <a:rPr lang="es-ES" dirty="0" err="1" smtClean="0"/>
              <a:t>Residuals</a:t>
            </a:r>
            <a:endParaRPr lang="es-ES" dirty="0" smtClean="0"/>
          </a:p>
          <a:p>
            <a:pPr lvl="2"/>
            <a:r>
              <a:rPr lang="es-ES" dirty="0" err="1" smtClean="0"/>
              <a:t>Add</a:t>
            </a:r>
            <a:r>
              <a:rPr lang="es-ES" dirty="0" smtClean="0"/>
              <a:t> </a:t>
            </a:r>
            <a:r>
              <a:rPr lang="es-ES" dirty="0" err="1" smtClean="0"/>
              <a:t>SVs</a:t>
            </a:r>
            <a:r>
              <a:rPr lang="es-ES" dirty="0" smtClean="0"/>
              <a:t> in </a:t>
            </a:r>
            <a:r>
              <a:rPr lang="es-ES" dirty="0" err="1" smtClean="0"/>
              <a:t>the</a:t>
            </a:r>
            <a:r>
              <a:rPr lang="es-ES" dirty="0" smtClean="0"/>
              <a:t> </a:t>
            </a:r>
            <a:r>
              <a:rPr lang="es-ES" dirty="0" err="1" smtClean="0"/>
              <a:t>regression</a:t>
            </a:r>
            <a:r>
              <a:rPr lang="es-ES" dirty="0" smtClean="0"/>
              <a:t> </a:t>
            </a:r>
            <a:r>
              <a:rPr lang="es-ES" dirty="0" err="1" smtClean="0"/>
              <a:t>model</a:t>
            </a:r>
            <a:r>
              <a:rPr lang="es-ES" dirty="0" smtClean="0"/>
              <a:t> </a:t>
            </a:r>
            <a:r>
              <a:rPr lang="es-ES" dirty="0" smtClean="0">
                <a:solidFill>
                  <a:srgbClr val="00B050"/>
                </a:solidFill>
              </a:rPr>
              <a:t>(</a:t>
            </a:r>
            <a:r>
              <a:rPr lang="es-ES" dirty="0" err="1" smtClean="0">
                <a:solidFill>
                  <a:srgbClr val="00B050"/>
                </a:solidFill>
              </a:rPr>
              <a:t>this</a:t>
            </a:r>
            <a:r>
              <a:rPr lang="es-ES" dirty="0" smtClean="0">
                <a:solidFill>
                  <a:srgbClr val="00B050"/>
                </a:solidFill>
              </a:rPr>
              <a:t> </a:t>
            </a:r>
            <a:r>
              <a:rPr lang="es-ES" dirty="0" err="1" smtClean="0">
                <a:solidFill>
                  <a:srgbClr val="00B050"/>
                </a:solidFill>
              </a:rPr>
              <a:t>one</a:t>
            </a:r>
            <a:r>
              <a:rPr lang="es-ES" dirty="0" smtClean="0">
                <a:solidFill>
                  <a:srgbClr val="00B050"/>
                </a:solidFill>
              </a:rPr>
              <a:t>!)</a:t>
            </a:r>
            <a:endParaRPr lang="es-ES" dirty="0">
              <a:solidFill>
                <a:srgbClr val="00B050"/>
              </a:solidFill>
            </a:endParaRPr>
          </a:p>
          <a:p>
            <a:pPr marL="0" indent="0">
              <a:buNone/>
            </a:pPr>
            <a:endParaRPr lang="es-ES" dirty="0" smtClean="0"/>
          </a:p>
        </p:txBody>
      </p:sp>
      <p:grpSp>
        <p:nvGrpSpPr>
          <p:cNvPr id="11" name="Grupo 10"/>
          <p:cNvGrpSpPr/>
          <p:nvPr/>
        </p:nvGrpSpPr>
        <p:grpSpPr>
          <a:xfrm>
            <a:off x="6291032" y="2420997"/>
            <a:ext cx="5787518" cy="3071774"/>
            <a:chOff x="5992649" y="3537527"/>
            <a:chExt cx="5787518" cy="3071774"/>
          </a:xfrm>
        </p:grpSpPr>
        <p:pic>
          <p:nvPicPr>
            <p:cNvPr id="6" name="Imagen 5"/>
            <p:cNvPicPr>
              <a:picLocks noChangeAspect="1"/>
            </p:cNvPicPr>
            <p:nvPr/>
          </p:nvPicPr>
          <p:blipFill rotWithShape="1">
            <a:blip r:embed="rId2"/>
            <a:srcRect l="14650" t="20063" r="43102" b="929"/>
            <a:stretch/>
          </p:blipFill>
          <p:spPr>
            <a:xfrm>
              <a:off x="8599055" y="3537527"/>
              <a:ext cx="3075290" cy="3057236"/>
            </a:xfrm>
            <a:prstGeom prst="rect">
              <a:avLst/>
            </a:prstGeom>
          </p:spPr>
        </p:pic>
        <p:pic>
          <p:nvPicPr>
            <p:cNvPr id="8" name="Imagen 7"/>
            <p:cNvPicPr>
              <a:picLocks noChangeAspect="1"/>
            </p:cNvPicPr>
            <p:nvPr/>
          </p:nvPicPr>
          <p:blipFill rotWithShape="1">
            <a:blip r:embed="rId3"/>
            <a:srcRect l="14759" t="20138" r="49676" b="1012"/>
            <a:stretch/>
          </p:blipFill>
          <p:spPr>
            <a:xfrm>
              <a:off x="5992649" y="3537527"/>
              <a:ext cx="2606406" cy="3071774"/>
            </a:xfrm>
            <a:prstGeom prst="rect">
              <a:avLst/>
            </a:prstGeom>
          </p:spPr>
        </p:pic>
        <p:sp>
          <p:nvSpPr>
            <p:cNvPr id="10" name="CuadroTexto 9"/>
            <p:cNvSpPr txBox="1"/>
            <p:nvPr/>
          </p:nvSpPr>
          <p:spPr>
            <a:xfrm>
              <a:off x="11152433" y="4172810"/>
              <a:ext cx="627734" cy="307777"/>
            </a:xfrm>
            <a:prstGeom prst="rect">
              <a:avLst/>
            </a:prstGeom>
            <a:solidFill>
              <a:schemeClr val="bg1"/>
            </a:solidFill>
          </p:spPr>
          <p:txBody>
            <a:bodyPr wrap="square" rtlCol="0">
              <a:spAutoFit/>
            </a:bodyPr>
            <a:lstStyle/>
            <a:p>
              <a:r>
                <a:rPr lang="es-ES" sz="1400" dirty="0" err="1" smtClean="0"/>
                <a:t>batch</a:t>
              </a:r>
              <a:endParaRPr lang="es-ES" sz="1400" dirty="0"/>
            </a:p>
          </p:txBody>
        </p:sp>
      </p:grpSp>
      <p:sp>
        <p:nvSpPr>
          <p:cNvPr id="12" name="CuadroTexto 11"/>
          <p:cNvSpPr txBox="1"/>
          <p:nvPr/>
        </p:nvSpPr>
        <p:spPr>
          <a:xfrm>
            <a:off x="6439300" y="2051665"/>
            <a:ext cx="1596078" cy="369332"/>
          </a:xfrm>
          <a:prstGeom prst="rect">
            <a:avLst/>
          </a:prstGeom>
          <a:noFill/>
        </p:spPr>
        <p:txBody>
          <a:bodyPr wrap="none" rtlCol="0">
            <a:spAutoFit/>
          </a:bodyPr>
          <a:lstStyle/>
          <a:p>
            <a:r>
              <a:rPr lang="es-ES" dirty="0" err="1" smtClean="0"/>
              <a:t>Before</a:t>
            </a:r>
            <a:r>
              <a:rPr lang="es-ES" dirty="0" smtClean="0"/>
              <a:t> </a:t>
            </a:r>
            <a:r>
              <a:rPr lang="es-ES" dirty="0" err="1" smtClean="0"/>
              <a:t>ComBat</a:t>
            </a:r>
            <a:endParaRPr lang="es-ES" dirty="0"/>
          </a:p>
        </p:txBody>
      </p:sp>
      <p:sp>
        <p:nvSpPr>
          <p:cNvPr id="13" name="CuadroTexto 12"/>
          <p:cNvSpPr txBox="1"/>
          <p:nvPr/>
        </p:nvSpPr>
        <p:spPr>
          <a:xfrm>
            <a:off x="9007641" y="2011891"/>
            <a:ext cx="1451231" cy="369332"/>
          </a:xfrm>
          <a:prstGeom prst="rect">
            <a:avLst/>
          </a:prstGeom>
          <a:noFill/>
        </p:spPr>
        <p:txBody>
          <a:bodyPr wrap="none" rtlCol="0">
            <a:spAutoFit/>
          </a:bodyPr>
          <a:lstStyle/>
          <a:p>
            <a:r>
              <a:rPr lang="es-ES" dirty="0" err="1" smtClean="0"/>
              <a:t>After</a:t>
            </a:r>
            <a:r>
              <a:rPr lang="es-ES" dirty="0" smtClean="0"/>
              <a:t> </a:t>
            </a:r>
            <a:r>
              <a:rPr lang="es-ES" dirty="0" err="1" smtClean="0"/>
              <a:t>ComBat</a:t>
            </a:r>
            <a:endParaRPr lang="es-ES" dirty="0"/>
          </a:p>
        </p:txBody>
      </p:sp>
    </p:spTree>
    <p:extLst>
      <p:ext uri="{BB962C8B-B14F-4D97-AF65-F5344CB8AC3E}">
        <p14:creationId xmlns:p14="http://schemas.microsoft.com/office/powerpoint/2010/main" val="1240195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fontScale="90000"/>
          </a:bodyPr>
          <a:lstStyle/>
          <a:p>
            <a:r>
              <a:rPr lang="es-ES" dirty="0">
                <a:solidFill>
                  <a:schemeClr val="bg1"/>
                </a:solidFill>
              </a:rPr>
              <a:t>6. QUALITY CONTROL OF DNA METHYLATION DATA</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smtClean="0"/>
              <a:t>6. Control of </a:t>
            </a:r>
            <a:r>
              <a:rPr lang="es-ES" b="1" dirty="0" err="1" smtClean="0"/>
              <a:t>outlier</a:t>
            </a:r>
            <a:r>
              <a:rPr lang="es-ES" b="1" dirty="0" smtClean="0"/>
              <a:t> </a:t>
            </a:r>
            <a:r>
              <a:rPr lang="es-ES" b="1" dirty="0" err="1" smtClean="0"/>
              <a:t>values</a:t>
            </a:r>
            <a:endParaRPr lang="es-ES" b="1" dirty="0" smtClean="0"/>
          </a:p>
          <a:p>
            <a:r>
              <a:rPr lang="es-ES" sz="2000" dirty="0" err="1" smtClean="0"/>
              <a:t>Extrem</a:t>
            </a:r>
            <a:r>
              <a:rPr lang="es-ES" sz="2000" dirty="0" smtClean="0"/>
              <a:t> </a:t>
            </a:r>
            <a:r>
              <a:rPr lang="es-ES" sz="2000" dirty="0" err="1" smtClean="0"/>
              <a:t>values</a:t>
            </a:r>
            <a:r>
              <a:rPr lang="es-ES" sz="2000" dirty="0" smtClean="0"/>
              <a:t> in </a:t>
            </a:r>
            <a:r>
              <a:rPr lang="es-ES" sz="2000" dirty="0" err="1" smtClean="0"/>
              <a:t>the</a:t>
            </a:r>
            <a:r>
              <a:rPr lang="es-ES" sz="2000" dirty="0" smtClean="0"/>
              <a:t> data</a:t>
            </a:r>
          </a:p>
          <a:p>
            <a:r>
              <a:rPr lang="es-ES" sz="2000" dirty="0" err="1" smtClean="0"/>
              <a:t>Problematic</a:t>
            </a:r>
            <a:r>
              <a:rPr lang="es-ES" sz="2000" dirty="0" smtClean="0"/>
              <a:t> in DNA </a:t>
            </a:r>
            <a:r>
              <a:rPr lang="es-ES" sz="2000" dirty="0" err="1" smtClean="0"/>
              <a:t>methylation</a:t>
            </a:r>
            <a:endParaRPr lang="es-ES" sz="2000" dirty="0" smtClean="0"/>
          </a:p>
          <a:p>
            <a:pPr marL="0" indent="0">
              <a:buNone/>
            </a:pPr>
            <a:endParaRPr lang="es-ES" sz="2000" b="1" dirty="0"/>
          </a:p>
          <a:p>
            <a:pPr marL="0" indent="0">
              <a:buNone/>
            </a:pPr>
            <a:r>
              <a:rPr lang="es-ES" sz="2000" b="1" dirty="0" err="1" smtClean="0"/>
              <a:t>Outlier</a:t>
            </a:r>
            <a:r>
              <a:rPr lang="es-ES" sz="2000" b="1" dirty="0" smtClean="0"/>
              <a:t> </a:t>
            </a:r>
            <a:r>
              <a:rPr lang="es-ES" sz="2000" b="1" dirty="0" err="1" smtClean="0"/>
              <a:t>correction</a:t>
            </a:r>
            <a:r>
              <a:rPr lang="es-ES" sz="2000" b="1" dirty="0" smtClean="0"/>
              <a:t> </a:t>
            </a:r>
            <a:r>
              <a:rPr lang="es-ES" sz="2000" b="1" dirty="0" err="1" smtClean="0"/>
              <a:t>methods</a:t>
            </a:r>
            <a:r>
              <a:rPr lang="es-ES" sz="2000" b="1" dirty="0" smtClean="0"/>
              <a:t>:</a:t>
            </a:r>
          </a:p>
          <a:p>
            <a:r>
              <a:rPr lang="es-ES" sz="2000" dirty="0" err="1" smtClean="0"/>
              <a:t>Trimming</a:t>
            </a:r>
            <a:endParaRPr lang="es-ES" sz="2000" dirty="0" smtClean="0"/>
          </a:p>
          <a:p>
            <a:pPr lvl="1"/>
            <a:r>
              <a:rPr lang="es-ES" sz="2000" dirty="0" smtClean="0"/>
              <a:t>To </a:t>
            </a:r>
            <a:r>
              <a:rPr lang="es-ES" sz="2000" dirty="0" err="1" smtClean="0"/>
              <a:t>delete</a:t>
            </a:r>
            <a:r>
              <a:rPr lang="es-ES" sz="2000" dirty="0" smtClean="0"/>
              <a:t> </a:t>
            </a:r>
            <a:r>
              <a:rPr lang="es-ES" sz="2000" dirty="0" err="1" smtClean="0"/>
              <a:t>values</a:t>
            </a:r>
            <a:r>
              <a:rPr lang="es-ES" sz="2000" dirty="0" smtClean="0"/>
              <a:t> </a:t>
            </a:r>
            <a:r>
              <a:rPr lang="es-ES" sz="2000" dirty="0" err="1" smtClean="0"/>
              <a:t>that</a:t>
            </a:r>
            <a:r>
              <a:rPr lang="es-ES" sz="2000" dirty="0" smtClean="0"/>
              <a:t> </a:t>
            </a:r>
            <a:r>
              <a:rPr lang="es-ES" sz="2000" dirty="0" err="1" smtClean="0"/>
              <a:t>we</a:t>
            </a:r>
            <a:r>
              <a:rPr lang="es-ES" sz="2000" dirty="0" smtClean="0"/>
              <a:t> do </a:t>
            </a:r>
            <a:r>
              <a:rPr lang="es-ES" sz="2000" dirty="0" err="1" smtClean="0"/>
              <a:t>not</a:t>
            </a:r>
            <a:r>
              <a:rPr lang="es-ES" sz="2000" dirty="0" smtClean="0"/>
              <a:t> </a:t>
            </a:r>
            <a:r>
              <a:rPr lang="es-ES" sz="2000" dirty="0" err="1" smtClean="0"/>
              <a:t>believe</a:t>
            </a:r>
            <a:endParaRPr lang="es-ES" sz="2000" dirty="0" smtClean="0"/>
          </a:p>
          <a:p>
            <a:pPr lvl="1"/>
            <a:r>
              <a:rPr lang="es-ES" sz="2000" dirty="0" smtClean="0"/>
              <a:t>Define </a:t>
            </a:r>
            <a:r>
              <a:rPr lang="es-ES" sz="2000" dirty="0" err="1" smtClean="0"/>
              <a:t>outlier</a:t>
            </a:r>
            <a:r>
              <a:rPr lang="es-ES" sz="2000" dirty="0" smtClean="0"/>
              <a:t> (</a:t>
            </a:r>
            <a:r>
              <a:rPr lang="es-ES" sz="2000" dirty="0" err="1" smtClean="0"/>
              <a:t>ie</a:t>
            </a:r>
            <a:r>
              <a:rPr lang="es-ES" sz="2000" dirty="0" smtClean="0"/>
              <a:t>. 4*IQR) </a:t>
            </a:r>
          </a:p>
          <a:p>
            <a:r>
              <a:rPr lang="es-ES" sz="2000" dirty="0" err="1"/>
              <a:t>Winsorising</a:t>
            </a:r>
            <a:endParaRPr lang="es-ES" sz="2000" dirty="0"/>
          </a:p>
          <a:p>
            <a:pPr lvl="1"/>
            <a:r>
              <a:rPr lang="en-GB" sz="2000" dirty="0" smtClean="0"/>
              <a:t>To </a:t>
            </a:r>
            <a:r>
              <a:rPr lang="en-GB" sz="2000" dirty="0"/>
              <a:t>retain the high-value responses but not take them too </a:t>
            </a:r>
            <a:r>
              <a:rPr lang="en-GB" sz="2000" dirty="0" smtClean="0"/>
              <a:t>literally</a:t>
            </a:r>
            <a:endParaRPr lang="es-ES" sz="1800" dirty="0"/>
          </a:p>
          <a:p>
            <a:pPr lvl="1"/>
            <a:r>
              <a:rPr lang="es-ES" sz="2000" dirty="0" err="1" smtClean="0"/>
              <a:t>Take</a:t>
            </a:r>
            <a:r>
              <a:rPr lang="es-ES" sz="2000" dirty="0" smtClean="0"/>
              <a:t> top </a:t>
            </a:r>
            <a:r>
              <a:rPr lang="es-ES" sz="2000" dirty="0" err="1" smtClean="0"/>
              <a:t>values</a:t>
            </a:r>
            <a:r>
              <a:rPr lang="es-ES" sz="2000" dirty="0" smtClean="0"/>
              <a:t> and </a:t>
            </a:r>
            <a:r>
              <a:rPr lang="es-ES" sz="2000" dirty="0" err="1" smtClean="0"/>
              <a:t>bring</a:t>
            </a:r>
            <a:r>
              <a:rPr lang="es-ES" sz="2000" dirty="0" smtClean="0"/>
              <a:t> </a:t>
            </a:r>
            <a:r>
              <a:rPr lang="es-ES" sz="2000" dirty="0" err="1" smtClean="0"/>
              <a:t>them</a:t>
            </a:r>
            <a:r>
              <a:rPr lang="es-ES" sz="2000" dirty="0" smtClean="0"/>
              <a:t> to </a:t>
            </a:r>
            <a:r>
              <a:rPr lang="es-ES" sz="2000" dirty="0" err="1" smtClean="0"/>
              <a:t>lower</a:t>
            </a:r>
            <a:r>
              <a:rPr lang="es-ES" sz="2000" dirty="0" smtClean="0"/>
              <a:t> </a:t>
            </a:r>
            <a:r>
              <a:rPr lang="es-ES" sz="2000" dirty="0" err="1" smtClean="0"/>
              <a:t>values</a:t>
            </a:r>
            <a:r>
              <a:rPr lang="es-ES" sz="2000" dirty="0"/>
              <a:t> </a:t>
            </a:r>
            <a:r>
              <a:rPr lang="es-ES" sz="2000" dirty="0" smtClean="0"/>
              <a:t>(</a:t>
            </a:r>
            <a:r>
              <a:rPr lang="es-ES" sz="2000" dirty="0" err="1" smtClean="0"/>
              <a:t>ie</a:t>
            </a:r>
            <a:r>
              <a:rPr lang="es-ES" sz="2000" dirty="0" smtClean="0"/>
              <a:t>. p99)</a:t>
            </a:r>
            <a:endParaRPr lang="es-ES" sz="2000" dirty="0"/>
          </a:p>
          <a:p>
            <a:pPr marL="0" indent="0">
              <a:buNone/>
            </a:pPr>
            <a:endParaRPr lang="es-ES" sz="2000" dirty="0" smtClean="0"/>
          </a:p>
        </p:txBody>
      </p:sp>
      <p:pic>
        <p:nvPicPr>
          <p:cNvPr id="25602" name="Picture 2" descr="Boxplots | Intro to Statistical Metho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902" y="2567709"/>
            <a:ext cx="3719822" cy="3708977"/>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curvada hacia la izquierda 4"/>
          <p:cNvSpPr/>
          <p:nvPr/>
        </p:nvSpPr>
        <p:spPr>
          <a:xfrm>
            <a:off x="11102110" y="2780145"/>
            <a:ext cx="568614" cy="665019"/>
          </a:xfrm>
          <a:prstGeom prst="curved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24277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err="1">
                <a:solidFill>
                  <a:schemeClr val="bg1"/>
                </a:solidFill>
              </a:rPr>
              <a:t>m</a:t>
            </a:r>
            <a:r>
              <a:rPr lang="es-ES" dirty="0" err="1" smtClean="0">
                <a:solidFill>
                  <a:schemeClr val="bg1"/>
                </a:solidFill>
              </a:rPr>
              <a:t>effil</a:t>
            </a:r>
            <a:r>
              <a:rPr lang="es-ES" dirty="0" smtClean="0">
                <a:solidFill>
                  <a:schemeClr val="bg1"/>
                </a:solidFill>
              </a:rPr>
              <a:t> R </a:t>
            </a:r>
            <a:r>
              <a:rPr lang="es-ES" dirty="0" err="1" smtClean="0">
                <a:solidFill>
                  <a:schemeClr val="bg1"/>
                </a:solidFill>
              </a:rPr>
              <a:t>package</a:t>
            </a:r>
            <a:endParaRPr lang="es-ES" dirty="0">
              <a:solidFill>
                <a:schemeClr val="bg1"/>
              </a:solidFill>
            </a:endParaRPr>
          </a:p>
        </p:txBody>
      </p:sp>
      <p:sp>
        <p:nvSpPr>
          <p:cNvPr id="3" name="Marcador de contenido 2"/>
          <p:cNvSpPr>
            <a:spLocks noGrp="1"/>
          </p:cNvSpPr>
          <p:nvPr>
            <p:ph idx="1"/>
          </p:nvPr>
        </p:nvSpPr>
        <p:spPr>
          <a:xfrm>
            <a:off x="498763" y="1099126"/>
            <a:ext cx="11249891" cy="5689601"/>
          </a:xfrm>
        </p:spPr>
        <p:txBody>
          <a:bodyPr>
            <a:normAutofit fontScale="77500" lnSpcReduction="20000"/>
          </a:bodyPr>
          <a:lstStyle/>
          <a:p>
            <a:pPr marL="0" indent="0">
              <a:buNone/>
            </a:pPr>
            <a:r>
              <a:rPr lang="es-ES" b="1" dirty="0" err="1" smtClean="0"/>
              <a:t>meffil</a:t>
            </a:r>
            <a:r>
              <a:rPr lang="es-ES" b="1" dirty="0" smtClean="0"/>
              <a:t> R </a:t>
            </a:r>
            <a:r>
              <a:rPr lang="es-ES" b="1" dirty="0" err="1" smtClean="0"/>
              <a:t>package</a:t>
            </a:r>
            <a:endParaRPr lang="es-ES" b="1" dirty="0" smtClean="0"/>
          </a:p>
          <a:p>
            <a:pPr marL="0" indent="0">
              <a:buNone/>
            </a:pPr>
            <a:r>
              <a:rPr lang="es-ES" sz="2000" dirty="0"/>
              <a:t>https://pubmed.ncbi.nlm.nih.gov/29931280/</a:t>
            </a:r>
            <a:endParaRPr lang="es-ES" sz="2000" dirty="0" smtClean="0"/>
          </a:p>
          <a:p>
            <a:pPr marL="0" indent="0">
              <a:buNone/>
            </a:pPr>
            <a:r>
              <a:rPr lang="es-ES" sz="2000" dirty="0"/>
              <a:t>https://</a:t>
            </a:r>
            <a:r>
              <a:rPr lang="es-ES" sz="2000" dirty="0" smtClean="0"/>
              <a:t>github.com/perishky/meffil</a:t>
            </a:r>
          </a:p>
          <a:p>
            <a:pPr marL="457200" indent="-457200">
              <a:buAutoNum type="arabicPeriod"/>
            </a:pPr>
            <a:endParaRPr lang="es-ES" sz="2000" dirty="0" smtClean="0"/>
          </a:p>
          <a:p>
            <a:pPr marL="457200" indent="-457200">
              <a:buAutoNum type="arabicPeriod"/>
            </a:pPr>
            <a:r>
              <a:rPr lang="es-ES" sz="2000" dirty="0" err="1" smtClean="0"/>
              <a:t>Import</a:t>
            </a:r>
            <a:r>
              <a:rPr lang="es-ES" sz="2000" dirty="0" smtClean="0"/>
              <a:t> </a:t>
            </a:r>
            <a:r>
              <a:rPr lang="es-ES" sz="2000" dirty="0" err="1"/>
              <a:t>raw</a:t>
            </a:r>
            <a:r>
              <a:rPr lang="es-ES" sz="2000" dirty="0"/>
              <a:t> IDAT </a:t>
            </a:r>
            <a:r>
              <a:rPr lang="es-ES" sz="2000" dirty="0" smtClean="0"/>
              <a:t>files: </a:t>
            </a:r>
            <a:r>
              <a:rPr lang="es-ES" sz="2000" dirty="0" smtClean="0">
                <a:solidFill>
                  <a:srgbClr val="00B050"/>
                </a:solidFill>
              </a:rPr>
              <a:t>yes</a:t>
            </a:r>
            <a:endParaRPr lang="es-ES" sz="2000" dirty="0">
              <a:solidFill>
                <a:srgbClr val="00B050"/>
              </a:solidFill>
            </a:endParaRPr>
          </a:p>
          <a:p>
            <a:pPr marL="457200" indent="-457200">
              <a:buAutoNum type="arabicPeriod"/>
            </a:pPr>
            <a:r>
              <a:rPr lang="es-ES" sz="2000" dirty="0" err="1"/>
              <a:t>Sample</a:t>
            </a:r>
            <a:r>
              <a:rPr lang="es-ES" sz="2000" dirty="0"/>
              <a:t> </a:t>
            </a:r>
            <a:r>
              <a:rPr lang="es-ES" sz="2000" dirty="0" err="1"/>
              <a:t>quality</a:t>
            </a:r>
            <a:r>
              <a:rPr lang="es-ES" sz="2000" dirty="0"/>
              <a:t> </a:t>
            </a:r>
            <a:r>
              <a:rPr lang="es-ES" sz="2000" dirty="0" smtClean="0"/>
              <a:t>control</a:t>
            </a:r>
          </a:p>
          <a:p>
            <a:pPr marL="457200" lvl="1" indent="0">
              <a:buNone/>
            </a:pPr>
            <a:r>
              <a:rPr lang="es-ES" sz="1600" dirty="0"/>
              <a:t>2.1. </a:t>
            </a:r>
            <a:r>
              <a:rPr lang="es-ES" sz="1600" dirty="0" err="1"/>
              <a:t>Overall</a:t>
            </a:r>
            <a:r>
              <a:rPr lang="es-ES" sz="1600" dirty="0"/>
              <a:t> </a:t>
            </a:r>
            <a:r>
              <a:rPr lang="es-ES" sz="1600" dirty="0" err="1"/>
              <a:t>low</a:t>
            </a:r>
            <a:r>
              <a:rPr lang="es-ES" sz="1600" dirty="0"/>
              <a:t> </a:t>
            </a:r>
            <a:r>
              <a:rPr lang="es-ES" sz="1600" dirty="0" err="1" smtClean="0"/>
              <a:t>quality</a:t>
            </a:r>
            <a:r>
              <a:rPr lang="es-ES" sz="1600" dirty="0" smtClean="0"/>
              <a:t>: </a:t>
            </a:r>
            <a:r>
              <a:rPr lang="es-ES" sz="1600" dirty="0" smtClean="0">
                <a:solidFill>
                  <a:srgbClr val="00B050"/>
                </a:solidFill>
              </a:rPr>
              <a:t>yes</a:t>
            </a:r>
            <a:endParaRPr lang="es-ES" sz="1600" dirty="0">
              <a:solidFill>
                <a:srgbClr val="00B050"/>
              </a:solidFill>
            </a:endParaRPr>
          </a:p>
          <a:p>
            <a:pPr marL="457200" lvl="1" indent="0">
              <a:buNone/>
            </a:pPr>
            <a:r>
              <a:rPr lang="es-ES" sz="1600" dirty="0"/>
              <a:t>2.2. </a:t>
            </a:r>
            <a:r>
              <a:rPr lang="es-ES" sz="1600" dirty="0" err="1"/>
              <a:t>Sample</a:t>
            </a:r>
            <a:r>
              <a:rPr lang="es-ES" sz="1600" dirty="0"/>
              <a:t> </a:t>
            </a:r>
            <a:r>
              <a:rPr lang="es-ES" sz="1600" dirty="0" err="1"/>
              <a:t>call</a:t>
            </a:r>
            <a:r>
              <a:rPr lang="es-ES" sz="1600" dirty="0"/>
              <a:t> </a:t>
            </a:r>
            <a:r>
              <a:rPr lang="es-ES" sz="1600" dirty="0" err="1" smtClean="0"/>
              <a:t>rate</a:t>
            </a:r>
            <a:r>
              <a:rPr lang="es-ES" sz="1600" dirty="0" smtClean="0"/>
              <a:t>: </a:t>
            </a:r>
            <a:r>
              <a:rPr lang="es-ES" sz="1600" dirty="0" smtClean="0">
                <a:solidFill>
                  <a:srgbClr val="00B050"/>
                </a:solidFill>
              </a:rPr>
              <a:t>yes</a:t>
            </a:r>
          </a:p>
          <a:p>
            <a:pPr marL="457200" lvl="1" indent="0">
              <a:buNone/>
            </a:pPr>
            <a:r>
              <a:rPr lang="es-ES" sz="1600" dirty="0" smtClean="0"/>
              <a:t>2.3</a:t>
            </a:r>
            <a:r>
              <a:rPr lang="es-ES" sz="1600" dirty="0"/>
              <a:t>. </a:t>
            </a:r>
            <a:r>
              <a:rPr lang="es-ES" sz="1600" dirty="0" err="1"/>
              <a:t>Number</a:t>
            </a:r>
            <a:r>
              <a:rPr lang="es-ES" sz="1600" dirty="0"/>
              <a:t> of </a:t>
            </a:r>
            <a:r>
              <a:rPr lang="es-ES" sz="1600" dirty="0" err="1"/>
              <a:t>detected</a:t>
            </a:r>
            <a:r>
              <a:rPr lang="es-ES" sz="1600" dirty="0"/>
              <a:t> </a:t>
            </a:r>
            <a:r>
              <a:rPr lang="es-ES" sz="1600" dirty="0" err="1" smtClean="0"/>
              <a:t>beads</a:t>
            </a:r>
            <a:r>
              <a:rPr lang="es-ES" sz="1600" dirty="0" smtClean="0"/>
              <a:t>: </a:t>
            </a:r>
            <a:r>
              <a:rPr lang="es-ES" sz="1600" dirty="0" smtClean="0">
                <a:solidFill>
                  <a:srgbClr val="00B050"/>
                </a:solidFill>
              </a:rPr>
              <a:t>yes</a:t>
            </a:r>
            <a:endParaRPr lang="es-ES" sz="1600" dirty="0">
              <a:solidFill>
                <a:srgbClr val="00B050"/>
              </a:solidFill>
            </a:endParaRPr>
          </a:p>
          <a:p>
            <a:pPr marL="457200" lvl="1" indent="0">
              <a:buNone/>
            </a:pPr>
            <a:r>
              <a:rPr lang="es-ES" sz="1600" dirty="0"/>
              <a:t>2.4. Sex </a:t>
            </a:r>
            <a:r>
              <a:rPr lang="es-ES" sz="1600" dirty="0" err="1" smtClean="0"/>
              <a:t>consistency</a:t>
            </a:r>
            <a:r>
              <a:rPr lang="es-ES" sz="1600" dirty="0" smtClean="0"/>
              <a:t>: </a:t>
            </a:r>
            <a:r>
              <a:rPr lang="es-ES" sz="1500" dirty="0">
                <a:solidFill>
                  <a:srgbClr val="00B050"/>
                </a:solidFill>
              </a:rPr>
              <a:t>yes (</a:t>
            </a:r>
            <a:r>
              <a:rPr lang="es-ES" sz="1500" dirty="0" err="1">
                <a:solidFill>
                  <a:srgbClr val="00B050"/>
                </a:solidFill>
              </a:rPr>
              <a:t>Aryee</a:t>
            </a:r>
            <a:r>
              <a:rPr lang="es-ES" sz="1500" dirty="0">
                <a:solidFill>
                  <a:srgbClr val="00B050"/>
                </a:solidFill>
              </a:rPr>
              <a:t> et al., 2014)</a:t>
            </a:r>
          </a:p>
          <a:p>
            <a:pPr marL="457200" lvl="1" indent="0">
              <a:buNone/>
            </a:pPr>
            <a:r>
              <a:rPr lang="es-ES" sz="1600" dirty="0" smtClean="0"/>
              <a:t>2.5</a:t>
            </a:r>
            <a:r>
              <a:rPr lang="es-ES" sz="1600" dirty="0"/>
              <a:t>. </a:t>
            </a:r>
            <a:r>
              <a:rPr lang="es-ES" sz="1600" dirty="0" err="1"/>
              <a:t>Technical</a:t>
            </a:r>
            <a:r>
              <a:rPr lang="es-ES" sz="1600" dirty="0"/>
              <a:t> </a:t>
            </a:r>
            <a:r>
              <a:rPr lang="es-ES" sz="1600" dirty="0" err="1" smtClean="0"/>
              <a:t>duplicates</a:t>
            </a:r>
            <a:r>
              <a:rPr lang="es-ES" sz="1600" dirty="0" smtClean="0"/>
              <a:t>: </a:t>
            </a:r>
            <a:r>
              <a:rPr lang="es-ES" sz="1600" dirty="0" smtClean="0">
                <a:solidFill>
                  <a:srgbClr val="00B050"/>
                </a:solidFill>
              </a:rPr>
              <a:t>NA</a:t>
            </a:r>
          </a:p>
          <a:p>
            <a:pPr marL="457200" lvl="1" indent="0">
              <a:buNone/>
            </a:pPr>
            <a:r>
              <a:rPr lang="es-ES" sz="1600" dirty="0" smtClean="0"/>
              <a:t>2.6. DNA </a:t>
            </a:r>
            <a:r>
              <a:rPr lang="es-ES" sz="1600" dirty="0" err="1" smtClean="0"/>
              <a:t>contamination</a:t>
            </a:r>
            <a:r>
              <a:rPr lang="es-ES" sz="1600" dirty="0" smtClean="0"/>
              <a:t>:  </a:t>
            </a:r>
            <a:r>
              <a:rPr lang="es-ES" sz="1600" dirty="0" smtClean="0">
                <a:solidFill>
                  <a:srgbClr val="00B050"/>
                </a:solidFill>
              </a:rPr>
              <a:t>NA</a:t>
            </a:r>
            <a:endParaRPr lang="es-ES" sz="1600" dirty="0">
              <a:solidFill>
                <a:srgbClr val="00B050"/>
              </a:solidFill>
            </a:endParaRPr>
          </a:p>
          <a:p>
            <a:pPr marL="457200" lvl="1" indent="0">
              <a:buNone/>
            </a:pPr>
            <a:r>
              <a:rPr lang="es-ES" sz="1600" dirty="0" smtClean="0"/>
              <a:t>2.7. </a:t>
            </a:r>
            <a:r>
              <a:rPr lang="es-ES" sz="1600" dirty="0" err="1"/>
              <a:t>Genetic</a:t>
            </a:r>
            <a:r>
              <a:rPr lang="es-ES" sz="1600" dirty="0"/>
              <a:t> </a:t>
            </a:r>
            <a:r>
              <a:rPr lang="es-ES" sz="1600" dirty="0" err="1" smtClean="0"/>
              <a:t>consistenty</a:t>
            </a:r>
            <a:r>
              <a:rPr lang="es-ES" sz="1600" dirty="0" smtClean="0"/>
              <a:t>: </a:t>
            </a:r>
            <a:r>
              <a:rPr lang="es-ES" sz="1600" dirty="0" smtClean="0">
                <a:solidFill>
                  <a:srgbClr val="00B050"/>
                </a:solidFill>
              </a:rPr>
              <a:t>yes</a:t>
            </a:r>
            <a:endParaRPr lang="es-ES" sz="1600" dirty="0">
              <a:solidFill>
                <a:srgbClr val="00B050"/>
              </a:solidFill>
            </a:endParaRPr>
          </a:p>
          <a:p>
            <a:pPr marL="457200" indent="-457200">
              <a:buAutoNum type="arabicPeriod"/>
            </a:pPr>
            <a:r>
              <a:rPr lang="es-ES" sz="2000" dirty="0" err="1" smtClean="0"/>
              <a:t>Probe</a:t>
            </a:r>
            <a:r>
              <a:rPr lang="es-ES" sz="2000" dirty="0" smtClean="0"/>
              <a:t> </a:t>
            </a:r>
            <a:r>
              <a:rPr lang="es-ES" sz="2000" dirty="0" err="1"/>
              <a:t>quality</a:t>
            </a:r>
            <a:r>
              <a:rPr lang="es-ES" sz="2000" dirty="0"/>
              <a:t> </a:t>
            </a:r>
            <a:r>
              <a:rPr lang="es-ES" sz="2000" dirty="0" smtClean="0"/>
              <a:t>control:</a:t>
            </a:r>
          </a:p>
          <a:p>
            <a:pPr marL="457200" lvl="1" indent="0">
              <a:buNone/>
            </a:pPr>
            <a:r>
              <a:rPr lang="es-ES" sz="1600" dirty="0"/>
              <a:t>3.1. </a:t>
            </a:r>
            <a:r>
              <a:rPr lang="es-ES" sz="1600" dirty="0" err="1"/>
              <a:t>CpG</a:t>
            </a:r>
            <a:r>
              <a:rPr lang="es-ES" sz="1600" dirty="0"/>
              <a:t> </a:t>
            </a:r>
            <a:r>
              <a:rPr lang="es-ES" sz="1600" dirty="0" err="1"/>
              <a:t>probe</a:t>
            </a:r>
            <a:r>
              <a:rPr lang="es-ES" sz="1600" dirty="0"/>
              <a:t> </a:t>
            </a:r>
            <a:r>
              <a:rPr lang="es-ES" sz="1600" dirty="0" err="1"/>
              <a:t>call</a:t>
            </a:r>
            <a:r>
              <a:rPr lang="es-ES" sz="1600" dirty="0"/>
              <a:t> </a:t>
            </a:r>
            <a:r>
              <a:rPr lang="es-ES" sz="1600" dirty="0" err="1" smtClean="0"/>
              <a:t>rate</a:t>
            </a:r>
            <a:r>
              <a:rPr lang="es-ES" sz="1600" dirty="0" smtClean="0"/>
              <a:t>: </a:t>
            </a:r>
            <a:r>
              <a:rPr lang="es-ES" sz="1600" dirty="0" smtClean="0">
                <a:solidFill>
                  <a:srgbClr val="00B050"/>
                </a:solidFill>
              </a:rPr>
              <a:t>yes</a:t>
            </a:r>
          </a:p>
          <a:p>
            <a:pPr marL="457200" lvl="1" indent="0">
              <a:buNone/>
            </a:pPr>
            <a:r>
              <a:rPr lang="es-ES" sz="1600" dirty="0" smtClean="0"/>
              <a:t>3.2</a:t>
            </a:r>
            <a:r>
              <a:rPr lang="es-ES" sz="1600" dirty="0"/>
              <a:t>. </a:t>
            </a:r>
            <a:r>
              <a:rPr lang="es-ES" sz="1600" dirty="0" err="1"/>
              <a:t>Number</a:t>
            </a:r>
            <a:r>
              <a:rPr lang="es-ES" sz="1600" dirty="0"/>
              <a:t> of </a:t>
            </a:r>
            <a:r>
              <a:rPr lang="es-ES" sz="1600" dirty="0" err="1"/>
              <a:t>detected</a:t>
            </a:r>
            <a:r>
              <a:rPr lang="es-ES" sz="1600" dirty="0"/>
              <a:t> </a:t>
            </a:r>
            <a:r>
              <a:rPr lang="es-ES" sz="1600" dirty="0" err="1" smtClean="0"/>
              <a:t>beads</a:t>
            </a:r>
            <a:r>
              <a:rPr lang="es-ES" sz="1600" dirty="0" smtClean="0"/>
              <a:t>: </a:t>
            </a:r>
            <a:r>
              <a:rPr lang="es-ES" sz="1600" dirty="0" smtClean="0">
                <a:solidFill>
                  <a:srgbClr val="00B050"/>
                </a:solidFill>
              </a:rPr>
              <a:t>yes</a:t>
            </a:r>
            <a:endParaRPr lang="es-ES" sz="1600" dirty="0">
              <a:solidFill>
                <a:srgbClr val="00B050"/>
              </a:solidFill>
            </a:endParaRPr>
          </a:p>
          <a:p>
            <a:pPr marL="457200" lvl="1" indent="0">
              <a:buNone/>
            </a:pPr>
            <a:r>
              <a:rPr lang="es-ES" sz="1600" dirty="0"/>
              <a:t>3.3</a:t>
            </a:r>
            <a:r>
              <a:rPr lang="es-ES" sz="1600" dirty="0">
                <a:solidFill>
                  <a:srgbClr val="FF0000"/>
                </a:solidFill>
              </a:rPr>
              <a:t>. </a:t>
            </a:r>
            <a:r>
              <a:rPr lang="es-ES" sz="1600" dirty="0" err="1">
                <a:solidFill>
                  <a:srgbClr val="FF0000"/>
                </a:solidFill>
              </a:rPr>
              <a:t>Problematic</a:t>
            </a:r>
            <a:r>
              <a:rPr lang="es-ES" sz="1600" dirty="0">
                <a:solidFill>
                  <a:srgbClr val="FF0000"/>
                </a:solidFill>
              </a:rPr>
              <a:t> </a:t>
            </a:r>
            <a:r>
              <a:rPr lang="es-ES" sz="1600" dirty="0" err="1" smtClean="0">
                <a:solidFill>
                  <a:srgbClr val="FF0000"/>
                </a:solidFill>
              </a:rPr>
              <a:t>probes</a:t>
            </a:r>
            <a:r>
              <a:rPr lang="es-ES" sz="1600" dirty="0" smtClean="0">
                <a:solidFill>
                  <a:srgbClr val="FF0000"/>
                </a:solidFill>
              </a:rPr>
              <a:t>: </a:t>
            </a:r>
            <a:r>
              <a:rPr lang="es-ES" sz="1600" dirty="0" smtClean="0">
                <a:solidFill>
                  <a:srgbClr val="00B050"/>
                </a:solidFill>
              </a:rPr>
              <a:t>sex </a:t>
            </a:r>
            <a:r>
              <a:rPr lang="es-ES" sz="1600" dirty="0" err="1" smtClean="0">
                <a:solidFill>
                  <a:srgbClr val="00B050"/>
                </a:solidFill>
              </a:rPr>
              <a:t>chr</a:t>
            </a:r>
            <a:endParaRPr lang="es-ES" sz="2000" dirty="0">
              <a:solidFill>
                <a:srgbClr val="00B050"/>
              </a:solidFill>
            </a:endParaRPr>
          </a:p>
          <a:p>
            <a:pPr marL="457200" indent="-457200">
              <a:buAutoNum type="arabicPeriod"/>
            </a:pPr>
            <a:r>
              <a:rPr lang="es-ES" sz="2000" dirty="0" err="1" smtClean="0"/>
              <a:t>Normalization</a:t>
            </a:r>
            <a:r>
              <a:rPr lang="es-ES" sz="2000" dirty="0" smtClean="0"/>
              <a:t>: </a:t>
            </a:r>
          </a:p>
          <a:p>
            <a:pPr marL="457200" lvl="1" indent="0">
              <a:buNone/>
            </a:pPr>
            <a:r>
              <a:rPr lang="en-GB" sz="1600" dirty="0" smtClean="0"/>
              <a:t>4.1</a:t>
            </a:r>
            <a:r>
              <a:rPr lang="en-GB" sz="1600" dirty="0"/>
              <a:t>. </a:t>
            </a:r>
            <a:r>
              <a:rPr lang="es-ES" sz="1600" dirty="0" err="1"/>
              <a:t>Background</a:t>
            </a:r>
            <a:r>
              <a:rPr lang="es-ES" sz="1600" dirty="0"/>
              <a:t> </a:t>
            </a:r>
            <a:r>
              <a:rPr lang="es-ES" sz="1600" dirty="0" err="1"/>
              <a:t>noise</a:t>
            </a:r>
            <a:r>
              <a:rPr lang="es-ES" sz="1600" dirty="0"/>
              <a:t> </a:t>
            </a:r>
            <a:r>
              <a:rPr lang="es-ES" sz="1600" dirty="0" err="1" smtClean="0"/>
              <a:t>correction</a:t>
            </a:r>
            <a:r>
              <a:rPr lang="es-ES" sz="1600" dirty="0" smtClean="0"/>
              <a:t>: </a:t>
            </a:r>
            <a:r>
              <a:rPr lang="nl-NL" sz="1500" dirty="0">
                <a:solidFill>
                  <a:srgbClr val="00B050"/>
                </a:solidFill>
              </a:rPr>
              <a:t>‘noob’ method (Triche et al., 2013)</a:t>
            </a:r>
            <a:endParaRPr lang="es-ES" sz="1500" dirty="0">
              <a:solidFill>
                <a:srgbClr val="00B050"/>
              </a:solidFill>
            </a:endParaRPr>
          </a:p>
          <a:p>
            <a:pPr marL="457200" lvl="1" indent="0">
              <a:buNone/>
            </a:pPr>
            <a:r>
              <a:rPr lang="es-ES" sz="1600" dirty="0"/>
              <a:t>4.2. Color </a:t>
            </a:r>
            <a:r>
              <a:rPr lang="es-ES" sz="1600" dirty="0" err="1"/>
              <a:t>bias</a:t>
            </a:r>
            <a:r>
              <a:rPr lang="es-ES" sz="1600" dirty="0"/>
              <a:t> </a:t>
            </a:r>
            <a:r>
              <a:rPr lang="es-ES" sz="1600" dirty="0" err="1" smtClean="0"/>
              <a:t>correction</a:t>
            </a:r>
            <a:r>
              <a:rPr lang="es-ES" sz="1600" dirty="0" smtClean="0"/>
              <a:t>: </a:t>
            </a:r>
            <a:r>
              <a:rPr lang="nl-NL" sz="1600" dirty="0">
                <a:solidFill>
                  <a:srgbClr val="00B050"/>
                </a:solidFill>
              </a:rPr>
              <a:t>‘noob’ method (Triche et al., 2013)</a:t>
            </a:r>
            <a:endParaRPr lang="es-ES" sz="1600" dirty="0">
              <a:solidFill>
                <a:srgbClr val="00B050"/>
              </a:solidFill>
            </a:endParaRPr>
          </a:p>
          <a:p>
            <a:pPr marL="457200" lvl="1" indent="0">
              <a:buNone/>
            </a:pPr>
            <a:r>
              <a:rPr lang="es-ES" sz="1600" dirty="0"/>
              <a:t>4.3. </a:t>
            </a:r>
            <a:r>
              <a:rPr lang="es-ES" sz="1600" dirty="0" err="1"/>
              <a:t>Probe</a:t>
            </a:r>
            <a:r>
              <a:rPr lang="es-ES" sz="1600" dirty="0"/>
              <a:t> </a:t>
            </a:r>
            <a:r>
              <a:rPr lang="es-ES" sz="1600" dirty="0" err="1"/>
              <a:t>bias</a:t>
            </a:r>
            <a:r>
              <a:rPr lang="es-ES" sz="1600" dirty="0"/>
              <a:t> </a:t>
            </a:r>
            <a:r>
              <a:rPr lang="es-ES" sz="1600" dirty="0" err="1" smtClean="0"/>
              <a:t>correction</a:t>
            </a:r>
            <a:r>
              <a:rPr lang="es-ES" sz="1600" dirty="0" smtClean="0"/>
              <a:t>: </a:t>
            </a:r>
            <a:r>
              <a:rPr lang="es-ES" sz="1600" dirty="0" smtClean="0">
                <a:solidFill>
                  <a:srgbClr val="00B050"/>
                </a:solidFill>
              </a:rPr>
              <a:t>NA</a:t>
            </a:r>
            <a:endParaRPr lang="es-ES" sz="1600" dirty="0">
              <a:solidFill>
                <a:srgbClr val="00B050"/>
              </a:solidFill>
            </a:endParaRPr>
          </a:p>
          <a:p>
            <a:pPr marL="457200" lvl="1" indent="0">
              <a:buNone/>
            </a:pPr>
            <a:r>
              <a:rPr lang="es-ES" sz="1600" dirty="0"/>
              <a:t>4.4. </a:t>
            </a:r>
            <a:r>
              <a:rPr lang="es-ES" sz="1600" dirty="0" err="1"/>
              <a:t>Across</a:t>
            </a:r>
            <a:r>
              <a:rPr lang="es-ES" sz="1600" dirty="0"/>
              <a:t> </a:t>
            </a:r>
            <a:r>
              <a:rPr lang="es-ES" sz="1600" dirty="0" err="1"/>
              <a:t>array</a:t>
            </a:r>
            <a:r>
              <a:rPr lang="es-ES" sz="1600" dirty="0"/>
              <a:t> </a:t>
            </a:r>
            <a:r>
              <a:rPr lang="es-ES" sz="1600" dirty="0" err="1" smtClean="0"/>
              <a:t>normalization</a:t>
            </a:r>
            <a:r>
              <a:rPr lang="es-ES" sz="1600" dirty="0" smtClean="0"/>
              <a:t>: </a:t>
            </a:r>
            <a:r>
              <a:rPr lang="es-ES" sz="1600" dirty="0" err="1" smtClean="0">
                <a:solidFill>
                  <a:srgbClr val="00B050"/>
                </a:solidFill>
              </a:rPr>
              <a:t>functional</a:t>
            </a:r>
            <a:r>
              <a:rPr lang="es-ES" sz="1600" dirty="0" smtClean="0">
                <a:solidFill>
                  <a:srgbClr val="00B050"/>
                </a:solidFill>
              </a:rPr>
              <a:t> </a:t>
            </a:r>
            <a:r>
              <a:rPr lang="es-ES" sz="1600" dirty="0" err="1" smtClean="0">
                <a:solidFill>
                  <a:srgbClr val="00B050"/>
                </a:solidFill>
              </a:rPr>
              <a:t>normalization</a:t>
            </a:r>
            <a:r>
              <a:rPr lang="es-ES" sz="1600" dirty="0" smtClean="0">
                <a:solidFill>
                  <a:srgbClr val="00B050"/>
                </a:solidFill>
              </a:rPr>
              <a:t> (</a:t>
            </a:r>
            <a:r>
              <a:rPr lang="da-DK" sz="1500" dirty="0" smtClean="0">
                <a:solidFill>
                  <a:srgbClr val="00B050"/>
                </a:solidFill>
              </a:rPr>
              <a:t>Fortin</a:t>
            </a:r>
            <a:r>
              <a:rPr lang="da-DK" sz="1500" dirty="0">
                <a:solidFill>
                  <a:srgbClr val="00B050"/>
                </a:solidFill>
              </a:rPr>
              <a:t> et al., </a:t>
            </a:r>
            <a:r>
              <a:rPr lang="da-DK" sz="1500" dirty="0" smtClean="0">
                <a:solidFill>
                  <a:srgbClr val="00B050"/>
                </a:solidFill>
              </a:rPr>
              <a:t>2014) + extension to fixed and random effects</a:t>
            </a:r>
            <a:endParaRPr lang="es-ES" sz="1500" dirty="0">
              <a:solidFill>
                <a:srgbClr val="00B050"/>
              </a:solidFill>
            </a:endParaRPr>
          </a:p>
          <a:p>
            <a:pPr marL="0" indent="0">
              <a:buNone/>
            </a:pPr>
            <a:r>
              <a:rPr lang="es-ES" sz="2000" dirty="0" smtClean="0"/>
              <a:t>5.    PCA </a:t>
            </a:r>
            <a:r>
              <a:rPr lang="es-ES" sz="2000" dirty="0" err="1" smtClean="0"/>
              <a:t>ant</a:t>
            </a:r>
            <a:r>
              <a:rPr lang="es-ES" sz="2000" dirty="0" smtClean="0"/>
              <a:t> </a:t>
            </a:r>
            <a:r>
              <a:rPr lang="es-ES" sz="2000" dirty="0" err="1" smtClean="0"/>
              <a:t>technical</a:t>
            </a:r>
            <a:r>
              <a:rPr lang="es-ES" sz="2000" dirty="0" smtClean="0"/>
              <a:t> </a:t>
            </a:r>
            <a:r>
              <a:rPr lang="es-ES" sz="2000" dirty="0" err="1"/>
              <a:t>batch</a:t>
            </a:r>
            <a:r>
              <a:rPr lang="es-ES" sz="2000" dirty="0"/>
              <a:t> </a:t>
            </a:r>
            <a:r>
              <a:rPr lang="es-ES" sz="2000" dirty="0" err="1"/>
              <a:t>effect</a:t>
            </a:r>
            <a:r>
              <a:rPr lang="es-ES" sz="2000" dirty="0"/>
              <a:t> </a:t>
            </a:r>
            <a:r>
              <a:rPr lang="es-ES" sz="2000" dirty="0" err="1" smtClean="0"/>
              <a:t>correction</a:t>
            </a:r>
            <a:r>
              <a:rPr lang="es-ES" sz="2000" dirty="0" smtClean="0"/>
              <a:t>: </a:t>
            </a:r>
            <a:r>
              <a:rPr lang="es-ES" sz="1700" dirty="0" smtClean="0">
                <a:solidFill>
                  <a:srgbClr val="00B050"/>
                </a:solidFill>
              </a:rPr>
              <a:t>PCA, PC </a:t>
            </a:r>
            <a:r>
              <a:rPr lang="es-ES" sz="1700" dirty="0" err="1" smtClean="0">
                <a:solidFill>
                  <a:srgbClr val="00B050"/>
                </a:solidFill>
              </a:rPr>
              <a:t>associations</a:t>
            </a:r>
            <a:r>
              <a:rPr lang="es-ES" sz="1700" dirty="0" smtClean="0">
                <a:solidFill>
                  <a:srgbClr val="00B050"/>
                </a:solidFill>
              </a:rPr>
              <a:t>, SVA </a:t>
            </a:r>
            <a:r>
              <a:rPr lang="es-ES" sz="1700" dirty="0" err="1" smtClean="0">
                <a:solidFill>
                  <a:srgbClr val="00B050"/>
                </a:solidFill>
              </a:rPr>
              <a:t>during</a:t>
            </a:r>
            <a:r>
              <a:rPr lang="es-ES" sz="1700" dirty="0" smtClean="0">
                <a:solidFill>
                  <a:srgbClr val="00B050"/>
                </a:solidFill>
              </a:rPr>
              <a:t> </a:t>
            </a:r>
            <a:r>
              <a:rPr lang="es-ES" sz="1700" dirty="0" err="1" smtClean="0">
                <a:solidFill>
                  <a:srgbClr val="00B050"/>
                </a:solidFill>
              </a:rPr>
              <a:t>analysis</a:t>
            </a:r>
            <a:endParaRPr lang="es-ES" sz="2000" dirty="0" smtClean="0">
              <a:solidFill>
                <a:srgbClr val="00B050"/>
              </a:solidFill>
            </a:endParaRPr>
          </a:p>
          <a:p>
            <a:pPr marL="0" indent="0">
              <a:buNone/>
            </a:pPr>
            <a:r>
              <a:rPr lang="es-ES" sz="2000" dirty="0" smtClean="0"/>
              <a:t>6.    Control </a:t>
            </a:r>
            <a:r>
              <a:rPr lang="es-ES" sz="2000" dirty="0"/>
              <a:t>of </a:t>
            </a:r>
            <a:r>
              <a:rPr lang="es-ES" sz="2000" dirty="0" err="1"/>
              <a:t>outlier</a:t>
            </a:r>
            <a:r>
              <a:rPr lang="es-ES" sz="2000" dirty="0"/>
              <a:t> </a:t>
            </a:r>
            <a:r>
              <a:rPr lang="es-ES" sz="2000" dirty="0" err="1" smtClean="0"/>
              <a:t>values</a:t>
            </a:r>
            <a:r>
              <a:rPr lang="es-ES" sz="2000" dirty="0" smtClean="0"/>
              <a:t>: </a:t>
            </a:r>
            <a:r>
              <a:rPr lang="es-ES" sz="1700" dirty="0" err="1" smtClean="0">
                <a:solidFill>
                  <a:srgbClr val="00B050"/>
                </a:solidFill>
              </a:rPr>
              <a:t>outside</a:t>
            </a:r>
            <a:r>
              <a:rPr lang="es-ES" sz="1700" dirty="0" smtClean="0">
                <a:solidFill>
                  <a:srgbClr val="00B050"/>
                </a:solidFill>
              </a:rPr>
              <a:t> </a:t>
            </a:r>
            <a:r>
              <a:rPr lang="es-ES" sz="1700" dirty="0" err="1" smtClean="0">
                <a:solidFill>
                  <a:srgbClr val="00B050"/>
                </a:solidFill>
              </a:rPr>
              <a:t>the</a:t>
            </a:r>
            <a:r>
              <a:rPr lang="es-ES" sz="1700" dirty="0" smtClean="0">
                <a:solidFill>
                  <a:srgbClr val="00B050"/>
                </a:solidFill>
              </a:rPr>
              <a:t> </a:t>
            </a:r>
            <a:r>
              <a:rPr lang="es-ES" sz="1700" dirty="0" err="1" smtClean="0">
                <a:solidFill>
                  <a:srgbClr val="00B050"/>
                </a:solidFill>
              </a:rPr>
              <a:t>package</a:t>
            </a:r>
            <a:endParaRPr lang="es-ES" sz="1700" dirty="0">
              <a:solidFill>
                <a:srgbClr val="00B050"/>
              </a:solidFill>
            </a:endParaRPr>
          </a:p>
          <a:p>
            <a:pPr marL="0" indent="0">
              <a:buNone/>
            </a:pPr>
            <a:endParaRPr lang="es-ES" sz="2000" dirty="0"/>
          </a:p>
          <a:p>
            <a:pPr marL="0" indent="0">
              <a:buNone/>
            </a:pPr>
            <a:endParaRPr lang="es-ES" sz="2000" dirty="0" smtClean="0"/>
          </a:p>
          <a:p>
            <a:pPr marL="0" indent="0">
              <a:buNone/>
            </a:pPr>
            <a:endParaRPr lang="es-ES" sz="2000" b="1" dirty="0"/>
          </a:p>
        </p:txBody>
      </p:sp>
      <p:pic>
        <p:nvPicPr>
          <p:cNvPr id="8" name="Imagen 7"/>
          <p:cNvPicPr>
            <a:picLocks noChangeAspect="1"/>
          </p:cNvPicPr>
          <p:nvPr/>
        </p:nvPicPr>
        <p:blipFill>
          <a:blip r:embed="rId2"/>
          <a:stretch>
            <a:fillRect/>
          </a:stretch>
        </p:blipFill>
        <p:spPr>
          <a:xfrm>
            <a:off x="6096000" y="917565"/>
            <a:ext cx="6037917" cy="4238851"/>
          </a:xfrm>
          <a:prstGeom prst="rect">
            <a:avLst/>
          </a:prstGeom>
        </p:spPr>
      </p:pic>
    </p:spTree>
    <p:extLst>
      <p:ext uri="{BB962C8B-B14F-4D97-AF65-F5344CB8AC3E}">
        <p14:creationId xmlns:p14="http://schemas.microsoft.com/office/powerpoint/2010/main" val="4236370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solidFill>
            <a:srgbClr val="00B050"/>
          </a:solidFill>
        </p:spPr>
        <p:txBody>
          <a:bodyPr>
            <a:normAutofit/>
          </a:bodyPr>
          <a:lstStyle/>
          <a:p>
            <a:r>
              <a:rPr lang="es-ES" sz="4400" dirty="0" smtClean="0">
                <a:solidFill>
                  <a:schemeClr val="bg1"/>
                </a:solidFill>
              </a:rPr>
              <a:t>INTRODUCTION TO EPIGENOME-WIDE ASSOCIATION STUDIES (EWAS)</a:t>
            </a:r>
            <a:br>
              <a:rPr lang="es-ES" sz="4400" dirty="0" smtClean="0">
                <a:solidFill>
                  <a:schemeClr val="bg1"/>
                </a:solidFill>
              </a:rPr>
            </a:br>
            <a:endParaRPr lang="es-ES" sz="4400" dirty="0">
              <a:solidFill>
                <a:schemeClr val="bg1"/>
              </a:solidFill>
            </a:endParaRPr>
          </a:p>
        </p:txBody>
      </p:sp>
      <p:sp>
        <p:nvSpPr>
          <p:cNvPr id="3" name="Subtítulo 2"/>
          <p:cNvSpPr>
            <a:spLocks noGrp="1"/>
          </p:cNvSpPr>
          <p:nvPr>
            <p:ph type="subTitle" idx="1"/>
          </p:nvPr>
        </p:nvSpPr>
        <p:spPr>
          <a:solidFill>
            <a:srgbClr val="92D050"/>
          </a:solidFill>
        </p:spPr>
        <p:txBody>
          <a:bodyPr>
            <a:noAutofit/>
          </a:bodyPr>
          <a:lstStyle/>
          <a:p>
            <a:endParaRPr lang="es-ES" sz="3200" dirty="0" smtClean="0">
              <a:solidFill>
                <a:schemeClr val="bg1"/>
              </a:solidFill>
            </a:endParaRPr>
          </a:p>
          <a:p>
            <a:r>
              <a:rPr lang="es-ES" sz="3200" dirty="0">
                <a:solidFill>
                  <a:schemeClr val="bg1"/>
                </a:solidFill>
              </a:rPr>
              <a:t>2</a:t>
            </a:r>
            <a:r>
              <a:rPr lang="es-ES" sz="3200" dirty="0" smtClean="0">
                <a:solidFill>
                  <a:schemeClr val="bg1"/>
                </a:solidFill>
              </a:rPr>
              <a:t>. PRE-PROCESSING OF DNA METHYLATION DATA</a:t>
            </a:r>
          </a:p>
          <a:p>
            <a:r>
              <a:rPr lang="es-ES" sz="3200" dirty="0" smtClean="0">
                <a:solidFill>
                  <a:schemeClr val="bg1"/>
                </a:solidFill>
              </a:rPr>
              <a:t>(PRACTICAL SESSION)</a:t>
            </a:r>
            <a:endParaRPr lang="es-ES" sz="3200" dirty="0">
              <a:solidFill>
                <a:schemeClr val="bg1"/>
              </a:solidFill>
            </a:endParaRPr>
          </a:p>
        </p:txBody>
      </p:sp>
    </p:spTree>
    <p:extLst>
      <p:ext uri="{BB962C8B-B14F-4D97-AF65-F5344CB8AC3E}">
        <p14:creationId xmlns:p14="http://schemas.microsoft.com/office/powerpoint/2010/main" val="2383684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QUALITY CONTROL OF DNA METHYALTION DATA</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fontScale="62500" lnSpcReduction="20000"/>
          </a:bodyPr>
          <a:lstStyle/>
          <a:p>
            <a:pPr marL="0" indent="0">
              <a:buNone/>
            </a:pPr>
            <a:r>
              <a:rPr lang="es-ES" b="1" dirty="0" smtClean="0"/>
              <a:t>Data: </a:t>
            </a:r>
            <a:r>
              <a:rPr lang="es-ES" b="1" dirty="0" err="1" smtClean="0"/>
              <a:t>Subset</a:t>
            </a:r>
            <a:r>
              <a:rPr lang="es-ES" b="1" dirty="0" smtClean="0"/>
              <a:t> </a:t>
            </a:r>
            <a:r>
              <a:rPr lang="es-ES" b="1" dirty="0" err="1" smtClean="0"/>
              <a:t>from</a:t>
            </a:r>
            <a:r>
              <a:rPr lang="es-ES" b="1" dirty="0" smtClean="0"/>
              <a:t> GEO </a:t>
            </a:r>
            <a:r>
              <a:rPr lang="es-ES" b="1" dirty="0" smtClean="0">
                <a:solidFill>
                  <a:srgbClr val="FF0000"/>
                </a:solidFill>
              </a:rPr>
              <a:t>XXXXXXX (N=XX)</a:t>
            </a:r>
          </a:p>
          <a:p>
            <a:pPr>
              <a:buFontTx/>
              <a:buChar char="-"/>
            </a:pPr>
            <a:r>
              <a:rPr lang="es-ES" dirty="0" err="1"/>
              <a:t>Array</a:t>
            </a:r>
            <a:r>
              <a:rPr lang="es-ES" dirty="0"/>
              <a:t>: </a:t>
            </a:r>
            <a:r>
              <a:rPr lang="es-ES" dirty="0" smtClean="0"/>
              <a:t>450K</a:t>
            </a:r>
          </a:p>
          <a:p>
            <a:pPr>
              <a:buFontTx/>
              <a:buChar char="-"/>
            </a:pPr>
            <a:r>
              <a:rPr lang="es-ES" dirty="0" err="1" smtClean="0"/>
              <a:t>Tissue</a:t>
            </a:r>
            <a:r>
              <a:rPr lang="es-ES" dirty="0" smtClean="0"/>
              <a:t>: </a:t>
            </a:r>
            <a:r>
              <a:rPr lang="es-ES" dirty="0" err="1" smtClean="0"/>
              <a:t>blood</a:t>
            </a:r>
            <a:endParaRPr lang="es-ES" dirty="0"/>
          </a:p>
          <a:p>
            <a:pPr>
              <a:buFontTx/>
              <a:buChar char="-"/>
            </a:pPr>
            <a:r>
              <a:rPr lang="es-ES" dirty="0" err="1" smtClean="0"/>
              <a:t>Ancestry</a:t>
            </a:r>
            <a:r>
              <a:rPr lang="es-ES" dirty="0" smtClean="0"/>
              <a:t>: White </a:t>
            </a:r>
            <a:r>
              <a:rPr lang="es-ES" dirty="0" err="1" smtClean="0"/>
              <a:t>European</a:t>
            </a:r>
            <a:endParaRPr lang="es-ES" dirty="0" smtClean="0"/>
          </a:p>
          <a:p>
            <a:pPr>
              <a:buFontTx/>
              <a:buChar char="-"/>
            </a:pPr>
            <a:r>
              <a:rPr lang="es-ES" dirty="0" smtClean="0"/>
              <a:t>Sex: males and </a:t>
            </a:r>
            <a:r>
              <a:rPr lang="es-ES" dirty="0" err="1" smtClean="0"/>
              <a:t>females</a:t>
            </a:r>
            <a:endParaRPr lang="es-ES" dirty="0" smtClean="0"/>
          </a:p>
          <a:p>
            <a:pPr>
              <a:buFontTx/>
              <a:buChar char="-"/>
            </a:pPr>
            <a:r>
              <a:rPr lang="es-ES" dirty="0" smtClean="0"/>
              <a:t>Smoking: </a:t>
            </a:r>
            <a:r>
              <a:rPr lang="es-ES" dirty="0" err="1" smtClean="0"/>
              <a:t>never</a:t>
            </a:r>
            <a:r>
              <a:rPr lang="es-ES" dirty="0" smtClean="0"/>
              <a:t>, </a:t>
            </a:r>
            <a:r>
              <a:rPr lang="es-ES" dirty="0" err="1" smtClean="0"/>
              <a:t>former</a:t>
            </a:r>
            <a:r>
              <a:rPr lang="es-ES" dirty="0" smtClean="0"/>
              <a:t>, </a:t>
            </a:r>
            <a:r>
              <a:rPr lang="es-ES" dirty="0" err="1" smtClean="0"/>
              <a:t>current</a:t>
            </a:r>
            <a:endParaRPr lang="es-ES" dirty="0" smtClean="0"/>
          </a:p>
          <a:p>
            <a:pPr>
              <a:buFontTx/>
              <a:buChar char="-"/>
            </a:pPr>
            <a:r>
              <a:rPr lang="es-ES" dirty="0" err="1" smtClean="0"/>
              <a:t>Age</a:t>
            </a:r>
            <a:r>
              <a:rPr lang="es-ES" dirty="0" smtClean="0"/>
              <a:t>: yes</a:t>
            </a:r>
          </a:p>
          <a:p>
            <a:pPr>
              <a:buFontTx/>
              <a:buChar char="-"/>
            </a:pPr>
            <a:r>
              <a:rPr lang="es-ES" dirty="0" err="1" smtClean="0"/>
              <a:t>Array</a:t>
            </a:r>
            <a:r>
              <a:rPr lang="es-ES" dirty="0" smtClean="0"/>
              <a:t> </a:t>
            </a:r>
            <a:r>
              <a:rPr lang="es-ES" dirty="0" err="1" smtClean="0"/>
              <a:t>batch</a:t>
            </a:r>
            <a:r>
              <a:rPr lang="es-ES" dirty="0" smtClean="0"/>
              <a:t>: yes</a:t>
            </a:r>
          </a:p>
          <a:p>
            <a:pPr marL="0" indent="0">
              <a:buNone/>
            </a:pPr>
            <a:endParaRPr lang="es-ES" dirty="0"/>
          </a:p>
          <a:p>
            <a:pPr marL="0" indent="0">
              <a:buNone/>
            </a:pPr>
            <a:r>
              <a:rPr lang="es-ES" b="1" dirty="0" smtClean="0"/>
              <a:t>Input: </a:t>
            </a:r>
            <a:r>
              <a:rPr lang="es-ES" dirty="0" smtClean="0"/>
              <a:t>IDAT files</a:t>
            </a:r>
          </a:p>
          <a:p>
            <a:pPr marL="0" indent="0">
              <a:buNone/>
            </a:pPr>
            <a:r>
              <a:rPr lang="es-ES" b="1" dirty="0" smtClean="0"/>
              <a:t>Output: </a:t>
            </a:r>
            <a:r>
              <a:rPr lang="es-ES" dirty="0" err="1" smtClean="0">
                <a:solidFill>
                  <a:srgbClr val="FF0000"/>
                </a:solidFill>
              </a:rPr>
              <a:t>ExpressionSet</a:t>
            </a:r>
            <a:r>
              <a:rPr lang="es-ES" dirty="0" smtClean="0">
                <a:solidFill>
                  <a:srgbClr val="FF0000"/>
                </a:solidFill>
              </a:rPr>
              <a:t> </a:t>
            </a:r>
            <a:r>
              <a:rPr lang="es-ES" dirty="0" err="1" smtClean="0">
                <a:solidFill>
                  <a:srgbClr val="FF0000"/>
                </a:solidFill>
              </a:rPr>
              <a:t>with</a:t>
            </a:r>
            <a:r>
              <a:rPr lang="es-ES" dirty="0" smtClean="0">
                <a:solidFill>
                  <a:srgbClr val="FF0000"/>
                </a:solidFill>
              </a:rPr>
              <a:t> </a:t>
            </a:r>
            <a:r>
              <a:rPr lang="es-ES" dirty="0" err="1" smtClean="0">
                <a:solidFill>
                  <a:srgbClr val="FF0000"/>
                </a:solidFill>
              </a:rPr>
              <a:t>matrix</a:t>
            </a:r>
            <a:r>
              <a:rPr lang="es-ES" dirty="0" smtClean="0">
                <a:solidFill>
                  <a:srgbClr val="FF0000"/>
                </a:solidFill>
              </a:rPr>
              <a:t> of beta </a:t>
            </a:r>
            <a:r>
              <a:rPr lang="es-ES" dirty="0" err="1" smtClean="0">
                <a:solidFill>
                  <a:srgbClr val="FF0000"/>
                </a:solidFill>
              </a:rPr>
              <a:t>values</a:t>
            </a:r>
            <a:r>
              <a:rPr lang="es-ES" dirty="0" smtClean="0">
                <a:solidFill>
                  <a:srgbClr val="FF0000"/>
                </a:solidFill>
              </a:rPr>
              <a:t> + </a:t>
            </a:r>
            <a:r>
              <a:rPr lang="es-ES" dirty="0" err="1" smtClean="0">
                <a:solidFill>
                  <a:srgbClr val="FF0000"/>
                </a:solidFill>
              </a:rPr>
              <a:t>covariates</a:t>
            </a:r>
            <a:r>
              <a:rPr lang="es-ES" dirty="0">
                <a:solidFill>
                  <a:srgbClr val="FF0000"/>
                </a:solidFill>
              </a:rPr>
              <a:t> </a:t>
            </a:r>
            <a:r>
              <a:rPr lang="es-ES" dirty="0" err="1">
                <a:solidFill>
                  <a:srgbClr val="FF0000"/>
                </a:solidFill>
              </a:rPr>
              <a:t>dataframe</a:t>
            </a:r>
            <a:r>
              <a:rPr lang="es-ES" dirty="0">
                <a:solidFill>
                  <a:srgbClr val="FF0000"/>
                </a:solidFill>
              </a:rPr>
              <a:t> </a:t>
            </a:r>
            <a:r>
              <a:rPr lang="es-ES" dirty="0" smtClean="0">
                <a:solidFill>
                  <a:srgbClr val="FF0000"/>
                </a:solidFill>
              </a:rPr>
              <a:t>(</a:t>
            </a:r>
            <a:r>
              <a:rPr lang="es-ES" dirty="0" err="1" smtClean="0">
                <a:solidFill>
                  <a:srgbClr val="FF0000"/>
                </a:solidFill>
              </a:rPr>
              <a:t>exposure</a:t>
            </a:r>
            <a:r>
              <a:rPr lang="es-ES" dirty="0" smtClean="0">
                <a:solidFill>
                  <a:srgbClr val="FF0000"/>
                </a:solidFill>
              </a:rPr>
              <a:t>, </a:t>
            </a:r>
            <a:r>
              <a:rPr lang="es-ES" dirty="0" err="1" smtClean="0">
                <a:solidFill>
                  <a:srgbClr val="FF0000"/>
                </a:solidFill>
              </a:rPr>
              <a:t>covariates</a:t>
            </a:r>
            <a:r>
              <a:rPr lang="es-ES" dirty="0" smtClean="0">
                <a:solidFill>
                  <a:srgbClr val="FF0000"/>
                </a:solidFill>
              </a:rPr>
              <a:t>, </a:t>
            </a:r>
            <a:r>
              <a:rPr lang="es-ES" dirty="0" err="1" smtClean="0">
                <a:solidFill>
                  <a:srgbClr val="FF0000"/>
                </a:solidFill>
              </a:rPr>
              <a:t>cells</a:t>
            </a:r>
            <a:r>
              <a:rPr lang="es-ES" dirty="0" smtClean="0">
                <a:solidFill>
                  <a:srgbClr val="FF0000"/>
                </a:solidFill>
              </a:rPr>
              <a:t>)</a:t>
            </a:r>
          </a:p>
          <a:p>
            <a:pPr marL="0" indent="0">
              <a:buNone/>
            </a:pPr>
            <a:r>
              <a:rPr lang="es-ES" b="1" dirty="0" err="1" smtClean="0"/>
              <a:t>Tool</a:t>
            </a:r>
            <a:r>
              <a:rPr lang="es-ES" b="1" dirty="0" smtClean="0"/>
              <a:t>: </a:t>
            </a:r>
            <a:r>
              <a:rPr lang="es-ES" dirty="0" err="1" smtClean="0"/>
              <a:t>meffil</a:t>
            </a:r>
            <a:r>
              <a:rPr lang="es-ES" dirty="0" smtClean="0"/>
              <a:t> R </a:t>
            </a:r>
            <a:r>
              <a:rPr lang="es-ES" dirty="0" err="1" smtClean="0"/>
              <a:t>package</a:t>
            </a:r>
            <a:endParaRPr lang="es-ES" dirty="0" smtClean="0"/>
          </a:p>
          <a:p>
            <a:pPr marL="0" indent="0">
              <a:buNone/>
            </a:pPr>
            <a:endParaRPr lang="es-ES" dirty="0"/>
          </a:p>
          <a:p>
            <a:pPr marL="0" indent="0">
              <a:buNone/>
            </a:pPr>
            <a:r>
              <a:rPr lang="es-ES" b="1" dirty="0" err="1" smtClean="0"/>
              <a:t>Questions</a:t>
            </a:r>
            <a:r>
              <a:rPr lang="es-ES" b="1" dirty="0" smtClean="0"/>
              <a:t>:</a:t>
            </a:r>
          </a:p>
          <a:p>
            <a:pPr marL="514350" indent="-514350">
              <a:buAutoNum type="arabicPeriod"/>
            </a:pPr>
            <a:r>
              <a:rPr lang="en-GB" dirty="0" smtClean="0">
                <a:solidFill>
                  <a:srgbClr val="FF0000"/>
                </a:solidFill>
              </a:rPr>
              <a:t>Is </a:t>
            </a:r>
            <a:r>
              <a:rPr lang="en-GB" dirty="0">
                <a:solidFill>
                  <a:srgbClr val="FF0000"/>
                </a:solidFill>
              </a:rPr>
              <a:t>there any sample that is excluded due to the low quality</a:t>
            </a:r>
            <a:r>
              <a:rPr lang="en-GB" dirty="0" smtClean="0">
                <a:solidFill>
                  <a:srgbClr val="FF0000"/>
                </a:solidFill>
              </a:rPr>
              <a:t>?</a:t>
            </a:r>
          </a:p>
          <a:p>
            <a:pPr marL="514350" indent="-514350">
              <a:buAutoNum type="arabicPeriod"/>
            </a:pPr>
            <a:r>
              <a:rPr lang="en-GB" dirty="0" smtClean="0">
                <a:solidFill>
                  <a:srgbClr val="FF0000"/>
                </a:solidFill>
              </a:rPr>
              <a:t>Is </a:t>
            </a:r>
            <a:r>
              <a:rPr lang="en-GB" dirty="0">
                <a:solidFill>
                  <a:srgbClr val="FF0000"/>
                </a:solidFill>
              </a:rPr>
              <a:t>there any sample that is excluded due to inconsistent </a:t>
            </a:r>
            <a:r>
              <a:rPr lang="en-GB" dirty="0" smtClean="0">
                <a:solidFill>
                  <a:srgbClr val="FF0000"/>
                </a:solidFill>
              </a:rPr>
              <a:t>sex?</a:t>
            </a:r>
          </a:p>
          <a:p>
            <a:pPr marL="514350" indent="-514350">
              <a:buAutoNum type="arabicPeriod"/>
            </a:pPr>
            <a:r>
              <a:rPr lang="en-GB" dirty="0" smtClean="0">
                <a:solidFill>
                  <a:srgbClr val="FF0000"/>
                </a:solidFill>
              </a:rPr>
              <a:t>Which </a:t>
            </a:r>
            <a:r>
              <a:rPr lang="en-GB" dirty="0">
                <a:solidFill>
                  <a:srgbClr val="FF0000"/>
                </a:solidFill>
              </a:rPr>
              <a:t>are the main biological and technical variables associated with PC1? </a:t>
            </a:r>
            <a:endParaRPr lang="es-ES" dirty="0" smtClean="0">
              <a:solidFill>
                <a:srgbClr val="FF0000"/>
              </a:solidFill>
            </a:endParaRPr>
          </a:p>
        </p:txBody>
      </p:sp>
    </p:spTree>
    <p:extLst>
      <p:ext uri="{BB962C8B-B14F-4D97-AF65-F5344CB8AC3E}">
        <p14:creationId xmlns:p14="http://schemas.microsoft.com/office/powerpoint/2010/main" val="398089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b="1" dirty="0" err="1" smtClean="0">
                <a:solidFill>
                  <a:srgbClr val="00B050"/>
                </a:solidFill>
              </a:rPr>
              <a:t>Study</a:t>
            </a:r>
            <a:r>
              <a:rPr lang="es-ES" b="1" dirty="0" smtClean="0">
                <a:solidFill>
                  <a:srgbClr val="00B050"/>
                </a:solidFill>
              </a:rPr>
              <a:t> </a:t>
            </a:r>
            <a:r>
              <a:rPr lang="es-ES" b="1" dirty="0" err="1" smtClean="0">
                <a:solidFill>
                  <a:srgbClr val="00B050"/>
                </a:solidFill>
              </a:rPr>
              <a:t>population</a:t>
            </a:r>
            <a:endParaRPr lang="es-ES" b="1" dirty="0" smtClean="0">
              <a:solidFill>
                <a:srgbClr val="00B050"/>
              </a:solidFill>
            </a:endParaRPr>
          </a:p>
          <a:p>
            <a:pPr lvl="1"/>
            <a:r>
              <a:rPr lang="es-ES" sz="2000" dirty="0" err="1" smtClean="0">
                <a:solidFill>
                  <a:srgbClr val="00B050"/>
                </a:solidFill>
              </a:rPr>
              <a:t>Observational</a:t>
            </a:r>
            <a:r>
              <a:rPr lang="es-ES" sz="2000" dirty="0" smtClean="0">
                <a:solidFill>
                  <a:srgbClr val="00B050"/>
                </a:solidFill>
              </a:rPr>
              <a:t> </a:t>
            </a:r>
            <a:r>
              <a:rPr lang="es-ES" sz="2000" dirty="0" err="1" smtClean="0">
                <a:solidFill>
                  <a:srgbClr val="00B050"/>
                </a:solidFill>
              </a:rPr>
              <a:t>study</a:t>
            </a:r>
            <a:endParaRPr lang="es-ES" sz="2000" dirty="0" smtClean="0">
              <a:solidFill>
                <a:srgbClr val="00B050"/>
              </a:solidFill>
            </a:endParaRPr>
          </a:p>
          <a:p>
            <a:pPr lvl="2"/>
            <a:r>
              <a:rPr lang="es-ES" sz="1600" dirty="0" smtClean="0">
                <a:solidFill>
                  <a:srgbClr val="00B050"/>
                </a:solidFill>
              </a:rPr>
              <a:t>Case-control </a:t>
            </a:r>
            <a:r>
              <a:rPr lang="es-ES" sz="1600" dirty="0" err="1">
                <a:solidFill>
                  <a:srgbClr val="00B050"/>
                </a:solidFill>
              </a:rPr>
              <a:t>study</a:t>
            </a:r>
            <a:endParaRPr lang="es-ES" sz="1600" dirty="0">
              <a:solidFill>
                <a:srgbClr val="00B050"/>
              </a:solidFill>
            </a:endParaRPr>
          </a:p>
          <a:p>
            <a:pPr lvl="2"/>
            <a:r>
              <a:rPr lang="es-ES" sz="1600" dirty="0" err="1" smtClean="0">
                <a:solidFill>
                  <a:srgbClr val="00B050"/>
                </a:solidFill>
              </a:rPr>
              <a:t>Cohort</a:t>
            </a:r>
            <a:r>
              <a:rPr lang="es-ES" sz="1600" dirty="0" smtClean="0">
                <a:solidFill>
                  <a:srgbClr val="00B050"/>
                </a:solidFill>
              </a:rPr>
              <a:t> </a:t>
            </a:r>
            <a:r>
              <a:rPr lang="es-ES" sz="1600" dirty="0" err="1" smtClean="0">
                <a:solidFill>
                  <a:srgbClr val="00B050"/>
                </a:solidFill>
              </a:rPr>
              <a:t>study</a:t>
            </a:r>
            <a:endParaRPr lang="es-ES" sz="1600" dirty="0" smtClean="0">
              <a:solidFill>
                <a:srgbClr val="00B050"/>
              </a:solidFill>
            </a:endParaRPr>
          </a:p>
          <a:p>
            <a:pPr lvl="1"/>
            <a:r>
              <a:rPr lang="es-ES" sz="2000" dirty="0" smtClean="0">
                <a:solidFill>
                  <a:srgbClr val="00B050"/>
                </a:solidFill>
              </a:rPr>
              <a:t>Experimental </a:t>
            </a:r>
            <a:r>
              <a:rPr lang="es-ES" sz="2000" dirty="0" err="1" smtClean="0">
                <a:solidFill>
                  <a:srgbClr val="00B050"/>
                </a:solidFill>
              </a:rPr>
              <a:t>study</a:t>
            </a:r>
            <a:endParaRPr lang="es-ES" sz="2000" dirty="0">
              <a:solidFill>
                <a:srgbClr val="00B050"/>
              </a:solidFill>
            </a:endParaRPr>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pic>
        <p:nvPicPr>
          <p:cNvPr id="5" name="Imagen 4"/>
          <p:cNvPicPr>
            <a:picLocks noChangeAspect="1"/>
          </p:cNvPicPr>
          <p:nvPr/>
        </p:nvPicPr>
        <p:blipFill rotWithShape="1">
          <a:blip r:embed="rId2"/>
          <a:srcRect l="33900" t="33839" r="34131" b="10986"/>
          <a:stretch/>
        </p:blipFill>
        <p:spPr>
          <a:xfrm>
            <a:off x="7352145" y="1025234"/>
            <a:ext cx="4396509" cy="4031085"/>
          </a:xfrm>
          <a:prstGeom prst="rect">
            <a:avLst/>
          </a:prstGeom>
        </p:spPr>
      </p:pic>
      <p:sp>
        <p:nvSpPr>
          <p:cNvPr id="6" name="CuadroTexto 5"/>
          <p:cNvSpPr txBox="1"/>
          <p:nvPr/>
        </p:nvSpPr>
        <p:spPr>
          <a:xfrm>
            <a:off x="9328727" y="6419273"/>
            <a:ext cx="2622128" cy="369332"/>
          </a:xfrm>
          <a:prstGeom prst="rect">
            <a:avLst/>
          </a:prstGeom>
          <a:noFill/>
        </p:spPr>
        <p:txBody>
          <a:bodyPr wrap="none" rtlCol="0">
            <a:spAutoFit/>
          </a:bodyPr>
          <a:lstStyle/>
          <a:p>
            <a:r>
              <a:rPr lang="es-ES" dirty="0"/>
              <a:t> </a:t>
            </a:r>
            <a:r>
              <a:rPr lang="es-ES" sz="1400" dirty="0" err="1" smtClean="0"/>
              <a:t>Rakyan</a:t>
            </a:r>
            <a:r>
              <a:rPr lang="es-ES" sz="1400" dirty="0" smtClean="0"/>
              <a:t> et al </a:t>
            </a:r>
            <a:r>
              <a:rPr lang="es-ES" sz="1400" dirty="0" err="1" smtClean="0"/>
              <a:t>Nat</a:t>
            </a:r>
            <a:r>
              <a:rPr lang="es-ES" sz="1400" dirty="0" smtClean="0"/>
              <a:t> </a:t>
            </a:r>
            <a:r>
              <a:rPr lang="es-ES" sz="1400" dirty="0" err="1" smtClean="0"/>
              <a:t>Rev</a:t>
            </a:r>
            <a:r>
              <a:rPr lang="es-ES" sz="1400" dirty="0" smtClean="0"/>
              <a:t> </a:t>
            </a:r>
            <a:r>
              <a:rPr lang="es-ES" sz="1400" dirty="0" err="1" smtClean="0"/>
              <a:t>Genet</a:t>
            </a:r>
            <a:r>
              <a:rPr lang="es-ES" sz="1400" dirty="0" smtClean="0"/>
              <a:t> 2011</a:t>
            </a:r>
            <a:endParaRPr lang="es-ES" sz="1400" dirty="0"/>
          </a:p>
        </p:txBody>
      </p:sp>
    </p:spTree>
    <p:extLst>
      <p:ext uri="{BB962C8B-B14F-4D97-AF65-F5344CB8AC3E}">
        <p14:creationId xmlns:p14="http://schemas.microsoft.com/office/powerpoint/2010/main" val="89814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b="1" dirty="0" err="1" smtClean="0">
                <a:solidFill>
                  <a:srgbClr val="00B050"/>
                </a:solidFill>
              </a:rPr>
              <a:t>Biological</a:t>
            </a:r>
            <a:r>
              <a:rPr lang="es-ES" b="1" dirty="0" smtClean="0">
                <a:solidFill>
                  <a:srgbClr val="00B050"/>
                </a:solidFill>
              </a:rPr>
              <a:t> </a:t>
            </a:r>
            <a:r>
              <a:rPr lang="es-ES" b="1" dirty="0" err="1" smtClean="0">
                <a:solidFill>
                  <a:srgbClr val="00B050"/>
                </a:solidFill>
              </a:rPr>
              <a:t>sample</a:t>
            </a:r>
            <a:endParaRPr lang="es-ES" b="1" dirty="0" smtClean="0">
              <a:solidFill>
                <a:srgbClr val="00B050"/>
              </a:solidFill>
            </a:endParaRPr>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smtClean="0"/>
              <a:t>acquisition</a:t>
            </a:r>
            <a:endParaRPr lang="es-ES" sz="2400" dirty="0" smtClean="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pic>
        <p:nvPicPr>
          <p:cNvPr id="6" name="Picture 2" descr="What are biospecimens, biological samples and biosampl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7939" y="1099126"/>
            <a:ext cx="3954103" cy="212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4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b="1" dirty="0" smtClean="0">
                <a:solidFill>
                  <a:srgbClr val="00B050"/>
                </a:solidFill>
              </a:rPr>
              <a:t>DNA </a:t>
            </a:r>
            <a:r>
              <a:rPr lang="es-ES" b="1" dirty="0" err="1">
                <a:solidFill>
                  <a:srgbClr val="00B050"/>
                </a:solidFill>
              </a:rPr>
              <a:t>methylation</a:t>
            </a:r>
            <a:r>
              <a:rPr lang="es-ES" b="1" dirty="0">
                <a:solidFill>
                  <a:srgbClr val="00B050"/>
                </a:solidFill>
              </a:rPr>
              <a:t> data </a:t>
            </a:r>
            <a:r>
              <a:rPr lang="es-ES" b="1" dirty="0" err="1">
                <a:solidFill>
                  <a:srgbClr val="00B050"/>
                </a:solidFill>
              </a:rPr>
              <a:t>acquisition</a:t>
            </a:r>
            <a:endParaRPr lang="es-ES" b="1" dirty="0">
              <a:solidFill>
                <a:srgbClr val="00B050"/>
              </a:solidFill>
            </a:endParaRPr>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pic>
        <p:nvPicPr>
          <p:cNvPr id="5" name="Imagen 4"/>
          <p:cNvPicPr>
            <a:picLocks noChangeAspect="1"/>
          </p:cNvPicPr>
          <p:nvPr/>
        </p:nvPicPr>
        <p:blipFill rotWithShape="1">
          <a:blip r:embed="rId2"/>
          <a:srcRect l="79381" t="27788" r="2336" b="13808"/>
          <a:stretch/>
        </p:blipFill>
        <p:spPr>
          <a:xfrm>
            <a:off x="9892459" y="1099126"/>
            <a:ext cx="1717650" cy="2914990"/>
          </a:xfrm>
          <a:prstGeom prst="rect">
            <a:avLst/>
          </a:prstGeom>
        </p:spPr>
      </p:pic>
    </p:spTree>
    <p:extLst>
      <p:ext uri="{BB962C8B-B14F-4D97-AF65-F5344CB8AC3E}">
        <p14:creationId xmlns:p14="http://schemas.microsoft.com/office/powerpoint/2010/main" val="269443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1287" t="739"/>
          <a:stretch/>
        </p:blipFill>
        <p:spPr>
          <a:xfrm>
            <a:off x="3656194" y="1099126"/>
            <a:ext cx="8430047" cy="5704418"/>
          </a:xfrm>
          <a:prstGeom prst="rect">
            <a:avLst/>
          </a:prstGeom>
        </p:spPr>
      </p:pic>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smtClean="0">
                <a:solidFill>
                  <a:schemeClr val="bg1"/>
                </a:solidFill>
              </a:rPr>
              <a:t>5. DNA METHYLATION QUANTIFICATION</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Methods</a:t>
            </a:r>
            <a:endParaRPr lang="es-ES" b="1" dirty="0" smtClean="0"/>
          </a:p>
          <a:p>
            <a:pPr marL="0" indent="0">
              <a:buNone/>
            </a:pPr>
            <a:endParaRPr lang="es-ES" dirty="0" smtClean="0"/>
          </a:p>
        </p:txBody>
      </p:sp>
      <p:sp>
        <p:nvSpPr>
          <p:cNvPr id="5" name="AutoShape 2" descr="Schematic of the procedures for genome-wide DNA methylation analysis. 1) Fragmentation of genomic DNA by sonication or restriction enzyme digestion. 2) Target genomic DNA enrichment using MBD protein, methylation antibody, or target probe. 3) Bisulfite conversion or 4) direct genome-wide DNA methylation analysis by microarray or a next-generation sequencing platform. MBD, methyl-CpG-binding domain; MeDIP, methylated DNA immunoprecipitation; Infinium or HM450, Illumina, Infinium Human Methylation 450 BeadChips; RRBS, reduced-representationbisulfite-sequencing; MC-seq, methyl-capture sequencing; WGBS, whole-genome bisulfite sequenci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https://www.researchgate.net/publication/324596283/figure/fig3/AS:621657576177665@1525226124452/Schematic-of-the-procedures-for-genome-wide-DNA-methylation-analysis-1-Fragmentation-of.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155575" y="6542776"/>
            <a:ext cx="2048125" cy="276999"/>
          </a:xfrm>
          <a:prstGeom prst="rect">
            <a:avLst/>
          </a:prstGeom>
          <a:noFill/>
        </p:spPr>
        <p:txBody>
          <a:bodyPr wrap="none" rtlCol="0">
            <a:spAutoFit/>
          </a:bodyPr>
          <a:lstStyle/>
          <a:p>
            <a:r>
              <a:rPr lang="es-ES" sz="1200" dirty="0" smtClean="0"/>
              <a:t>Lee et al BMC </a:t>
            </a:r>
            <a:r>
              <a:rPr lang="es-ES" sz="1200" dirty="0" err="1" smtClean="0"/>
              <a:t>Genomics</a:t>
            </a:r>
            <a:r>
              <a:rPr lang="es-ES" sz="1200" dirty="0" smtClean="0"/>
              <a:t> 2018</a:t>
            </a:r>
            <a:endParaRPr lang="es-ES" sz="1200" dirty="0"/>
          </a:p>
        </p:txBody>
      </p:sp>
      <p:sp>
        <p:nvSpPr>
          <p:cNvPr id="9" name="CuadroTexto 8"/>
          <p:cNvSpPr txBox="1"/>
          <p:nvPr/>
        </p:nvSpPr>
        <p:spPr>
          <a:xfrm>
            <a:off x="156125" y="5127004"/>
            <a:ext cx="3328475" cy="1415772"/>
          </a:xfrm>
          <a:prstGeom prst="rect">
            <a:avLst/>
          </a:prstGeom>
          <a:noFill/>
        </p:spPr>
        <p:txBody>
          <a:bodyPr wrap="none" rtlCol="0">
            <a:spAutoFit/>
          </a:bodyPr>
          <a:lstStyle/>
          <a:p>
            <a:r>
              <a:rPr lang="es-ES" sz="1200" b="1" dirty="0"/>
              <a:t>MBD:</a:t>
            </a:r>
            <a:r>
              <a:rPr lang="es-ES" sz="1200" dirty="0"/>
              <a:t> </a:t>
            </a:r>
            <a:r>
              <a:rPr lang="es-ES" sz="1200" dirty="0" err="1"/>
              <a:t>methyl-CpG-binding</a:t>
            </a:r>
            <a:r>
              <a:rPr lang="es-ES" sz="1200" dirty="0"/>
              <a:t> </a:t>
            </a:r>
            <a:r>
              <a:rPr lang="es-ES" sz="1200" dirty="0" err="1"/>
              <a:t>domain</a:t>
            </a:r>
            <a:endParaRPr lang="es-ES" sz="1200" dirty="0"/>
          </a:p>
          <a:p>
            <a:r>
              <a:rPr lang="es-ES" sz="1200" b="1" dirty="0" err="1" smtClean="0"/>
              <a:t>MeDIP</a:t>
            </a:r>
            <a:r>
              <a:rPr lang="es-ES" sz="1200" b="1" dirty="0"/>
              <a:t>:</a:t>
            </a:r>
            <a:r>
              <a:rPr lang="es-ES" sz="1200" dirty="0" smtClean="0"/>
              <a:t> </a:t>
            </a:r>
            <a:r>
              <a:rPr lang="es-ES" sz="1200" dirty="0" err="1"/>
              <a:t>methylated</a:t>
            </a:r>
            <a:r>
              <a:rPr lang="es-ES" sz="1200" dirty="0"/>
              <a:t> DNA </a:t>
            </a:r>
            <a:r>
              <a:rPr lang="es-ES" sz="1200" dirty="0" err="1" smtClean="0"/>
              <a:t>immunoprecipitation</a:t>
            </a:r>
            <a:endParaRPr lang="es-ES" sz="1200" dirty="0"/>
          </a:p>
          <a:p>
            <a:r>
              <a:rPr lang="es-ES" sz="1200" b="1" dirty="0" err="1" smtClean="0">
                <a:solidFill>
                  <a:srgbClr val="00B050"/>
                </a:solidFill>
              </a:rPr>
              <a:t>Infinium</a:t>
            </a:r>
            <a:r>
              <a:rPr lang="es-ES" sz="1200" b="1" dirty="0" smtClean="0">
                <a:solidFill>
                  <a:srgbClr val="00B050"/>
                </a:solidFill>
              </a:rPr>
              <a:t>: </a:t>
            </a:r>
            <a:r>
              <a:rPr lang="es-ES" sz="1200" b="1" dirty="0" err="1" smtClean="0">
                <a:solidFill>
                  <a:srgbClr val="00B050"/>
                </a:solidFill>
              </a:rPr>
              <a:t>Illumina</a:t>
            </a:r>
            <a:r>
              <a:rPr lang="es-ES" sz="1200" b="1" dirty="0" smtClean="0">
                <a:solidFill>
                  <a:srgbClr val="00B050"/>
                </a:solidFill>
              </a:rPr>
              <a:t> </a:t>
            </a:r>
            <a:r>
              <a:rPr lang="es-ES" sz="1200" b="1" dirty="0" err="1" smtClean="0">
                <a:solidFill>
                  <a:srgbClr val="00B050"/>
                </a:solidFill>
              </a:rPr>
              <a:t>Infinium</a:t>
            </a:r>
            <a:r>
              <a:rPr lang="es-ES" sz="1200" b="1" dirty="0" smtClean="0">
                <a:solidFill>
                  <a:srgbClr val="00B050"/>
                </a:solidFill>
              </a:rPr>
              <a:t> 450/EPIC </a:t>
            </a:r>
            <a:r>
              <a:rPr lang="es-ES" sz="1200" b="1" dirty="0" err="1" smtClean="0">
                <a:solidFill>
                  <a:srgbClr val="00B050"/>
                </a:solidFill>
              </a:rPr>
              <a:t>BeadChips</a:t>
            </a:r>
            <a:endParaRPr lang="es-ES" sz="1200" b="1" dirty="0" smtClean="0">
              <a:solidFill>
                <a:srgbClr val="00B050"/>
              </a:solidFill>
            </a:endParaRPr>
          </a:p>
          <a:p>
            <a:r>
              <a:rPr lang="es-ES" sz="1200" b="1" dirty="0" smtClean="0"/>
              <a:t>RRBS</a:t>
            </a:r>
            <a:r>
              <a:rPr lang="es-ES" sz="1200" dirty="0"/>
              <a:t>:</a:t>
            </a:r>
            <a:r>
              <a:rPr lang="es-ES" sz="1200" dirty="0" smtClean="0"/>
              <a:t> </a:t>
            </a:r>
            <a:r>
              <a:rPr lang="es-ES" sz="1200" dirty="0" err="1" smtClean="0"/>
              <a:t>reduced-representationbisulfite-sequencing</a:t>
            </a:r>
            <a:endParaRPr lang="es-ES" sz="1200" dirty="0" smtClean="0"/>
          </a:p>
          <a:p>
            <a:r>
              <a:rPr lang="es-ES" sz="1200" b="1" dirty="0" smtClean="0"/>
              <a:t>MC-</a:t>
            </a:r>
            <a:r>
              <a:rPr lang="es-ES" sz="1200" b="1" dirty="0" err="1" smtClean="0"/>
              <a:t>seq</a:t>
            </a:r>
            <a:r>
              <a:rPr lang="es-ES" sz="1200" b="1" dirty="0" smtClean="0"/>
              <a:t>: </a:t>
            </a:r>
            <a:r>
              <a:rPr lang="es-ES" sz="1200" dirty="0" err="1"/>
              <a:t>methyl</a:t>
            </a:r>
            <a:r>
              <a:rPr lang="es-ES" sz="1200" dirty="0"/>
              <a:t>-capture </a:t>
            </a:r>
            <a:r>
              <a:rPr lang="es-ES" sz="1200" dirty="0" err="1" smtClean="0"/>
              <a:t>sequencing</a:t>
            </a:r>
            <a:endParaRPr lang="es-ES" sz="1200" dirty="0" smtClean="0"/>
          </a:p>
          <a:p>
            <a:r>
              <a:rPr lang="es-ES" sz="1200" b="1" dirty="0" smtClean="0"/>
              <a:t>WGBS</a:t>
            </a:r>
            <a:r>
              <a:rPr lang="es-ES" sz="1200" b="1" dirty="0"/>
              <a:t>:</a:t>
            </a:r>
            <a:r>
              <a:rPr lang="es-ES" sz="1200" b="1" dirty="0" smtClean="0"/>
              <a:t> </a:t>
            </a:r>
            <a:r>
              <a:rPr lang="es-ES" sz="1200" dirty="0" err="1"/>
              <a:t>whole-genome</a:t>
            </a:r>
            <a:r>
              <a:rPr lang="es-ES" sz="1200" dirty="0"/>
              <a:t> </a:t>
            </a:r>
            <a:r>
              <a:rPr lang="es-ES" sz="1200" dirty="0" err="1"/>
              <a:t>bisulfite</a:t>
            </a:r>
            <a:r>
              <a:rPr lang="es-ES" sz="1200" dirty="0"/>
              <a:t> </a:t>
            </a:r>
            <a:r>
              <a:rPr lang="es-ES" sz="1200" dirty="0" err="1"/>
              <a:t>sequencing</a:t>
            </a:r>
            <a:r>
              <a:rPr lang="es-ES" sz="1200" dirty="0"/>
              <a:t> </a:t>
            </a:r>
          </a:p>
          <a:p>
            <a:endParaRPr lang="es-ES" sz="1400" dirty="0"/>
          </a:p>
        </p:txBody>
      </p:sp>
    </p:spTree>
    <p:extLst>
      <p:ext uri="{BB962C8B-B14F-4D97-AF65-F5344CB8AC3E}">
        <p14:creationId xmlns:p14="http://schemas.microsoft.com/office/powerpoint/2010/main" val="3504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Bioinformatic tools for DNA methylation and histone modification: A survey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247" y="926145"/>
            <a:ext cx="7362917" cy="576048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8966360" y="6517350"/>
            <a:ext cx="2822696" cy="338554"/>
          </a:xfrm>
          <a:prstGeom prst="rect">
            <a:avLst/>
          </a:prstGeom>
          <a:noFill/>
        </p:spPr>
        <p:txBody>
          <a:bodyPr wrap="none" rtlCol="0">
            <a:spAutoFit/>
          </a:bodyPr>
          <a:lstStyle/>
          <a:p>
            <a:r>
              <a:rPr lang="es-ES" sz="1600" dirty="0" err="1" smtClean="0"/>
              <a:t>Chenarani</a:t>
            </a:r>
            <a:r>
              <a:rPr lang="es-ES" sz="1600" dirty="0" smtClean="0"/>
              <a:t> et al. </a:t>
            </a:r>
            <a:r>
              <a:rPr lang="es-ES" sz="1600" dirty="0" err="1" smtClean="0"/>
              <a:t>Genomics</a:t>
            </a:r>
            <a:r>
              <a:rPr lang="es-ES" sz="1600" dirty="0" smtClean="0"/>
              <a:t> 2021</a:t>
            </a:r>
            <a:endParaRPr lang="es-ES" sz="1600" dirty="0"/>
          </a:p>
        </p:txBody>
      </p:sp>
      <p:sp>
        <p:nvSpPr>
          <p:cNvPr id="6" name="Rectángulo 5"/>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p:cNvSpPr txBox="1">
            <a:spLocks/>
          </p:cNvSpPr>
          <p:nvPr/>
        </p:nvSpPr>
        <p:spPr>
          <a:xfrm>
            <a:off x="498763" y="1"/>
            <a:ext cx="11249891" cy="803564"/>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smtClean="0">
                <a:solidFill>
                  <a:schemeClr val="bg1"/>
                </a:solidFill>
              </a:rPr>
              <a:t>5. DNA </a:t>
            </a:r>
            <a:r>
              <a:rPr lang="es-ES" dirty="0">
                <a:solidFill>
                  <a:schemeClr val="bg1"/>
                </a:solidFill>
              </a:rPr>
              <a:t>METHYLATION QUANTIFICATION</a:t>
            </a:r>
          </a:p>
        </p:txBody>
      </p:sp>
      <p:sp>
        <p:nvSpPr>
          <p:cNvPr id="8" name="Marcador de contenido 2"/>
          <p:cNvSpPr txBox="1">
            <a:spLocks/>
          </p:cNvSpPr>
          <p:nvPr/>
        </p:nvSpPr>
        <p:spPr>
          <a:xfrm>
            <a:off x="498763" y="1099126"/>
            <a:ext cx="11249891" cy="549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b="1" dirty="0" err="1" smtClean="0"/>
              <a:t>Methods</a:t>
            </a:r>
            <a:endParaRPr lang="es-ES" b="1" dirty="0" smtClean="0"/>
          </a:p>
          <a:p>
            <a:pPr marL="0" indent="0">
              <a:buFont typeface="Arial" panose="020B0604020202020204" pitchFamily="34" charset="0"/>
              <a:buNone/>
            </a:pPr>
            <a:endParaRPr lang="es-ES" dirty="0" smtClean="0"/>
          </a:p>
        </p:txBody>
      </p:sp>
    </p:spTree>
    <p:extLst>
      <p:ext uri="{BB962C8B-B14F-4D97-AF65-F5344CB8AC3E}">
        <p14:creationId xmlns:p14="http://schemas.microsoft.com/office/powerpoint/2010/main" val="266101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5. </a:t>
            </a:r>
            <a:r>
              <a:rPr lang="es-ES" dirty="0">
                <a:solidFill>
                  <a:schemeClr val="bg1"/>
                </a:solidFill>
              </a:rPr>
              <a:t>DNA METHYLATION QUANTIFICATION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Illumina</a:t>
            </a:r>
            <a:r>
              <a:rPr lang="es-ES" b="1" dirty="0" smtClean="0"/>
              <a:t> </a:t>
            </a:r>
            <a:r>
              <a:rPr lang="es-ES" b="1" dirty="0" err="1"/>
              <a:t>I</a:t>
            </a:r>
            <a:r>
              <a:rPr lang="es-ES" b="1" dirty="0" err="1" smtClean="0"/>
              <a:t>nfinium</a:t>
            </a:r>
            <a:r>
              <a:rPr lang="es-ES" b="1" dirty="0" smtClean="0"/>
              <a:t> </a:t>
            </a:r>
            <a:r>
              <a:rPr lang="es-ES" b="1" dirty="0" err="1" smtClean="0"/>
              <a:t>BeadChips</a:t>
            </a:r>
            <a:endParaRPr lang="es-ES" b="1" dirty="0" smtClean="0"/>
          </a:p>
        </p:txBody>
      </p:sp>
      <p:sp>
        <p:nvSpPr>
          <p:cNvPr id="6" name="CuadroTexto 5"/>
          <p:cNvSpPr txBox="1"/>
          <p:nvPr/>
        </p:nvSpPr>
        <p:spPr>
          <a:xfrm>
            <a:off x="498763" y="1567867"/>
            <a:ext cx="6394636" cy="5355312"/>
          </a:xfrm>
          <a:prstGeom prst="rect">
            <a:avLst/>
          </a:prstGeom>
          <a:noFill/>
        </p:spPr>
        <p:txBody>
          <a:bodyPr wrap="none" rtlCol="0">
            <a:spAutoFit/>
          </a:bodyPr>
          <a:lstStyle/>
          <a:p>
            <a:pPr fontAlgn="base"/>
            <a:endParaRPr lang="es-ES" b="1" dirty="0" smtClean="0"/>
          </a:p>
          <a:p>
            <a:pPr fontAlgn="base"/>
            <a:endParaRPr lang="es-ES" b="1" dirty="0"/>
          </a:p>
          <a:p>
            <a:pPr fontAlgn="base"/>
            <a:r>
              <a:rPr lang="es-ES" b="1" dirty="0" err="1" smtClean="0"/>
              <a:t>Advantages</a:t>
            </a:r>
            <a:r>
              <a:rPr lang="es-ES" b="1" dirty="0" smtClean="0"/>
              <a:t>:</a:t>
            </a:r>
          </a:p>
          <a:p>
            <a:pPr marL="285750" indent="-285750" fontAlgn="base">
              <a:buFont typeface="Arial" panose="020B0604020202020204" pitchFamily="34" charset="0"/>
              <a:buChar char="•"/>
            </a:pPr>
            <a:r>
              <a:rPr lang="es-ES" dirty="0" err="1" smtClean="0"/>
              <a:t>Comprehensive</a:t>
            </a:r>
            <a:r>
              <a:rPr lang="es-ES" dirty="0" smtClean="0"/>
              <a:t> </a:t>
            </a:r>
            <a:r>
              <a:rPr lang="es-ES" dirty="0" err="1"/>
              <a:t>genome-wide</a:t>
            </a:r>
            <a:r>
              <a:rPr lang="es-ES" dirty="0"/>
              <a:t> </a:t>
            </a:r>
            <a:r>
              <a:rPr lang="es-ES" dirty="0" err="1"/>
              <a:t>coverage</a:t>
            </a:r>
            <a:r>
              <a:rPr lang="es-ES" dirty="0"/>
              <a:t> </a:t>
            </a:r>
            <a:endParaRPr lang="es-ES" dirty="0" smtClean="0"/>
          </a:p>
          <a:p>
            <a:pPr marL="285750" indent="-285750" fontAlgn="base">
              <a:buFont typeface="Arial" panose="020B0604020202020204" pitchFamily="34" charset="0"/>
              <a:buChar char="•"/>
            </a:pPr>
            <a:r>
              <a:rPr lang="es-ES" dirty="0" err="1" smtClean="0"/>
              <a:t>Assay</a:t>
            </a:r>
            <a:r>
              <a:rPr lang="es-ES" dirty="0" smtClean="0"/>
              <a:t> </a:t>
            </a:r>
            <a:r>
              <a:rPr lang="es-ES" dirty="0" err="1"/>
              <a:t>reproducibility</a:t>
            </a:r>
            <a:endParaRPr lang="es-ES" dirty="0"/>
          </a:p>
          <a:p>
            <a:pPr marL="285750" indent="-285750" fontAlgn="base">
              <a:buFont typeface="Arial" panose="020B0604020202020204" pitchFamily="34" charset="0"/>
              <a:buChar char="•"/>
            </a:pPr>
            <a:r>
              <a:rPr lang="es-ES" dirty="0" err="1" smtClean="0"/>
              <a:t>User-friendly</a:t>
            </a:r>
            <a:r>
              <a:rPr lang="es-ES" dirty="0"/>
              <a:t>, </a:t>
            </a:r>
            <a:r>
              <a:rPr lang="es-ES" dirty="0" err="1"/>
              <a:t>streamlined</a:t>
            </a:r>
            <a:r>
              <a:rPr lang="es-ES" dirty="0"/>
              <a:t> </a:t>
            </a:r>
            <a:r>
              <a:rPr lang="es-ES" dirty="0" err="1"/>
              <a:t>workflow</a:t>
            </a:r>
            <a:endParaRPr lang="es-ES" dirty="0"/>
          </a:p>
          <a:p>
            <a:pPr marL="285750" indent="-285750" fontAlgn="base">
              <a:buFont typeface="Arial" panose="020B0604020202020204" pitchFamily="34" charset="0"/>
              <a:buChar char="•"/>
            </a:pPr>
            <a:r>
              <a:rPr lang="es-ES" dirty="0" err="1" smtClean="0"/>
              <a:t>Available</a:t>
            </a:r>
            <a:r>
              <a:rPr lang="es-ES" dirty="0" smtClean="0"/>
              <a:t> in </a:t>
            </a:r>
            <a:r>
              <a:rPr lang="es-ES" dirty="0" err="1" smtClean="0"/>
              <a:t>many</a:t>
            </a:r>
            <a:r>
              <a:rPr lang="es-ES" dirty="0" smtClean="0"/>
              <a:t> </a:t>
            </a:r>
            <a:r>
              <a:rPr lang="es-ES" dirty="0" err="1" smtClean="0"/>
              <a:t>cohort</a:t>
            </a:r>
            <a:r>
              <a:rPr lang="es-ES" dirty="0" smtClean="0"/>
              <a:t> </a:t>
            </a:r>
            <a:r>
              <a:rPr lang="es-ES" dirty="0" err="1" smtClean="0"/>
              <a:t>studies</a:t>
            </a:r>
            <a:endParaRPr lang="es-ES" dirty="0" smtClean="0"/>
          </a:p>
          <a:p>
            <a:pPr fontAlgn="base"/>
            <a:endParaRPr lang="es-ES" dirty="0" smtClean="0"/>
          </a:p>
          <a:p>
            <a:pPr fontAlgn="base"/>
            <a:endParaRPr lang="es-ES" dirty="0" smtClean="0"/>
          </a:p>
          <a:p>
            <a:pPr fontAlgn="base"/>
            <a:endParaRPr lang="es-ES" dirty="0"/>
          </a:p>
          <a:p>
            <a:pPr fontAlgn="base"/>
            <a:r>
              <a:rPr lang="es-ES" b="1" dirty="0" err="1" smtClean="0"/>
              <a:t>Arrays</a:t>
            </a:r>
            <a:r>
              <a:rPr lang="es-ES" b="1" dirty="0" smtClean="0"/>
              <a:t>:</a:t>
            </a:r>
          </a:p>
          <a:p>
            <a:pPr marL="285750" indent="-285750" fontAlgn="base">
              <a:buFont typeface="Arial" panose="020B0604020202020204" pitchFamily="34" charset="0"/>
              <a:buChar char="•"/>
            </a:pPr>
            <a:r>
              <a:rPr lang="es-ES" dirty="0" err="1" smtClean="0"/>
              <a:t>GoldenGate</a:t>
            </a:r>
            <a:r>
              <a:rPr lang="es-ES" dirty="0" smtClean="0"/>
              <a:t>: 1500 </a:t>
            </a:r>
            <a:r>
              <a:rPr lang="es-ES" dirty="0" err="1" smtClean="0"/>
              <a:t>CpGs</a:t>
            </a:r>
            <a:r>
              <a:rPr lang="es-ES" dirty="0" smtClean="0"/>
              <a:t> (</a:t>
            </a:r>
            <a:r>
              <a:rPr lang="es-ES" dirty="0" err="1" smtClean="0"/>
              <a:t>cancer</a:t>
            </a:r>
            <a:r>
              <a:rPr lang="es-ES" dirty="0" smtClean="0"/>
              <a:t>)</a:t>
            </a:r>
            <a:endParaRPr lang="es-ES" dirty="0"/>
          </a:p>
          <a:p>
            <a:pPr marL="285750" indent="-285750" fontAlgn="base">
              <a:buFont typeface="Arial" panose="020B0604020202020204" pitchFamily="34" charset="0"/>
              <a:buChar char="•"/>
            </a:pPr>
            <a:r>
              <a:rPr lang="es-ES" dirty="0" smtClean="0"/>
              <a:t>27K: 27K </a:t>
            </a:r>
            <a:r>
              <a:rPr lang="es-ES" dirty="0" err="1" smtClean="0"/>
              <a:t>CpGs</a:t>
            </a:r>
            <a:r>
              <a:rPr lang="es-ES" dirty="0" smtClean="0"/>
              <a:t> (</a:t>
            </a:r>
            <a:r>
              <a:rPr lang="es-ES" dirty="0" err="1" smtClean="0"/>
              <a:t>promoters</a:t>
            </a:r>
            <a:r>
              <a:rPr lang="es-ES" dirty="0" smtClean="0"/>
              <a:t> of 14K genes)</a:t>
            </a:r>
            <a:endParaRPr lang="es-ES" dirty="0"/>
          </a:p>
          <a:p>
            <a:pPr marL="285750" indent="-285750" fontAlgn="base">
              <a:buFont typeface="Arial" panose="020B0604020202020204" pitchFamily="34" charset="0"/>
              <a:buChar char="•"/>
            </a:pPr>
            <a:r>
              <a:rPr lang="es-ES" dirty="0" smtClean="0"/>
              <a:t>450K: 480K </a:t>
            </a:r>
            <a:r>
              <a:rPr lang="es-ES" dirty="0" err="1" smtClean="0"/>
              <a:t>CpGs</a:t>
            </a:r>
            <a:r>
              <a:rPr lang="es-ES" dirty="0" smtClean="0"/>
              <a:t> (27K + 99% </a:t>
            </a:r>
            <a:r>
              <a:rPr lang="es-ES" dirty="0" err="1" smtClean="0"/>
              <a:t>RefSeq</a:t>
            </a:r>
            <a:r>
              <a:rPr lang="es-ES" dirty="0" smtClean="0"/>
              <a:t> genes + </a:t>
            </a:r>
            <a:r>
              <a:rPr lang="es-ES" dirty="0" err="1" smtClean="0"/>
              <a:t>others</a:t>
            </a:r>
            <a:r>
              <a:rPr lang="es-ES" dirty="0" smtClean="0"/>
              <a:t>)</a:t>
            </a:r>
            <a:endParaRPr lang="es-ES" dirty="0"/>
          </a:p>
          <a:p>
            <a:pPr marL="285750" indent="-285750" fontAlgn="base">
              <a:buFont typeface="Arial" panose="020B0604020202020204" pitchFamily="34" charset="0"/>
              <a:buChar char="•"/>
            </a:pPr>
            <a:r>
              <a:rPr lang="es-ES" dirty="0" smtClean="0"/>
              <a:t>EPIC v1: 850K </a:t>
            </a:r>
            <a:r>
              <a:rPr lang="es-ES" dirty="0" err="1" smtClean="0"/>
              <a:t>CpGs</a:t>
            </a:r>
            <a:r>
              <a:rPr lang="es-ES" dirty="0" smtClean="0"/>
              <a:t> (90% 450K + </a:t>
            </a:r>
            <a:r>
              <a:rPr lang="es-ES" dirty="0" err="1" smtClean="0"/>
              <a:t>Regulatory</a:t>
            </a:r>
            <a:r>
              <a:rPr lang="es-ES" dirty="0" smtClean="0"/>
              <a:t> </a:t>
            </a:r>
            <a:r>
              <a:rPr lang="es-ES" dirty="0" err="1" smtClean="0"/>
              <a:t>elements</a:t>
            </a:r>
            <a:r>
              <a:rPr lang="es-ES" dirty="0" smtClean="0"/>
              <a:t>)</a:t>
            </a:r>
          </a:p>
          <a:p>
            <a:pPr marL="285750" indent="-285750" fontAlgn="base">
              <a:buFont typeface="Arial" panose="020B0604020202020204" pitchFamily="34" charset="0"/>
              <a:buChar char="•"/>
            </a:pPr>
            <a:r>
              <a:rPr lang="es-ES" dirty="0" smtClean="0"/>
              <a:t>EPIC v2: </a:t>
            </a:r>
            <a:r>
              <a:rPr lang="es-ES" dirty="0"/>
              <a:t>850K </a:t>
            </a:r>
            <a:r>
              <a:rPr lang="es-ES" dirty="0" err="1"/>
              <a:t>CpGs</a:t>
            </a:r>
            <a:r>
              <a:rPr lang="es-ES" dirty="0"/>
              <a:t> (90% 450K + </a:t>
            </a:r>
            <a:r>
              <a:rPr lang="es-ES" dirty="0" err="1"/>
              <a:t>Regulatory</a:t>
            </a:r>
            <a:r>
              <a:rPr lang="es-ES" dirty="0"/>
              <a:t> </a:t>
            </a:r>
            <a:r>
              <a:rPr lang="es-ES" dirty="0" err="1" smtClean="0"/>
              <a:t>elements</a:t>
            </a:r>
            <a:r>
              <a:rPr lang="es-ES" dirty="0" smtClean="0"/>
              <a:t> + </a:t>
            </a:r>
            <a:r>
              <a:rPr lang="es-ES" dirty="0" err="1" smtClean="0"/>
              <a:t>cancer</a:t>
            </a:r>
            <a:r>
              <a:rPr lang="es-ES" dirty="0" smtClean="0"/>
              <a:t>)</a:t>
            </a:r>
            <a:endParaRPr lang="es-ES" dirty="0"/>
          </a:p>
          <a:p>
            <a:pPr fontAlgn="base"/>
            <a:endParaRPr lang="es-ES" dirty="0" smtClean="0"/>
          </a:p>
          <a:p>
            <a:pPr fontAlgn="base"/>
            <a:endParaRPr lang="es-ES" dirty="0"/>
          </a:p>
          <a:p>
            <a:endParaRPr lang="es-ES" dirty="0"/>
          </a:p>
        </p:txBody>
      </p:sp>
      <p:pic>
        <p:nvPicPr>
          <p:cNvPr id="7" name="Imagen 6"/>
          <p:cNvPicPr>
            <a:picLocks noChangeAspect="1"/>
          </p:cNvPicPr>
          <p:nvPr/>
        </p:nvPicPr>
        <p:blipFill rotWithShape="1">
          <a:blip r:embed="rId2"/>
          <a:srcRect l="34045" t="33734" r="40865" b="28727"/>
          <a:stretch/>
        </p:blipFill>
        <p:spPr>
          <a:xfrm>
            <a:off x="4841958" y="1567867"/>
            <a:ext cx="4118323" cy="3273538"/>
          </a:xfrm>
          <a:prstGeom prst="rect">
            <a:avLst/>
          </a:prstGeom>
        </p:spPr>
      </p:pic>
      <p:pic>
        <p:nvPicPr>
          <p:cNvPr id="9" name="Imagen 8"/>
          <p:cNvPicPr>
            <a:picLocks noChangeAspect="1"/>
          </p:cNvPicPr>
          <p:nvPr/>
        </p:nvPicPr>
        <p:blipFill rotWithShape="1">
          <a:blip r:embed="rId3"/>
          <a:srcRect l="41429" t="22966" r="42304" b="2748"/>
          <a:stretch/>
        </p:blipFill>
        <p:spPr>
          <a:xfrm>
            <a:off x="9348867" y="914400"/>
            <a:ext cx="2415228" cy="5859457"/>
          </a:xfrm>
          <a:prstGeom prst="rect">
            <a:avLst/>
          </a:prstGeom>
        </p:spPr>
      </p:pic>
    </p:spTree>
    <p:extLst>
      <p:ext uri="{BB962C8B-B14F-4D97-AF65-F5344CB8AC3E}">
        <p14:creationId xmlns:p14="http://schemas.microsoft.com/office/powerpoint/2010/main" val="912343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1588</Words>
  <Application>Microsoft Office PowerPoint</Application>
  <PresentationFormat>Panorámica</PresentationFormat>
  <Paragraphs>392</Paragraphs>
  <Slides>36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36</vt:i4>
      </vt:variant>
    </vt:vector>
  </HeadingPairs>
  <TitlesOfParts>
    <vt:vector size="40" baseType="lpstr">
      <vt:lpstr>Arial</vt:lpstr>
      <vt:lpstr>Calibri</vt:lpstr>
      <vt:lpstr>Calibri Light</vt:lpstr>
      <vt:lpstr>Tema de Office</vt:lpstr>
      <vt:lpstr>INTRODUCTION TO EPIGENOME-WIDE ASSOCIATION STUDIES (EWAS) </vt:lpstr>
      <vt:lpstr>EPIGENOME-WIDE ASSOCIATION STUDY (EWAS)</vt:lpstr>
      <vt:lpstr>EPIGENOME-WIDE ASSOCIATION STUDY (EWAS)</vt:lpstr>
      <vt:lpstr>EPIGENOME-WIDE ASSOCIATION STUDY (EWAS)</vt:lpstr>
      <vt:lpstr>EPIGENOME-WIDE ASSOCIATION STUDY (EWAS)</vt:lpstr>
      <vt:lpstr>EPIGENOME-WIDE ASSOCIATION STUDY (EWAS)</vt:lpstr>
      <vt:lpstr>5. DNA METHYLATION QUANTIFICATION</vt:lpstr>
      <vt:lpstr>Presentación de PowerPoint</vt:lpstr>
      <vt:lpstr>5. DNA METHYLATION QUANTIFICATION</vt:lpstr>
      <vt:lpstr>5. DNA METHYLATION QUANTIFICATION</vt:lpstr>
      <vt:lpstr>5. DNA METHYLATION QUANTIFICATION</vt:lpstr>
      <vt:lpstr>5. DNA METHYLATION QUANTIFICATION</vt:lpstr>
      <vt:lpstr>5. DNA METHYLATION QUANTIFICATION</vt:lpstr>
      <vt:lpstr>5. DNA METHYLATION QUANTIFICATION</vt:lpstr>
      <vt:lpstr>EPIGENOME-WIDE ASSOCIATION STUDY (EWAS)</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6. QUALITY CONTROL OF DNA METHYLATION DATA</vt:lpstr>
      <vt:lpstr>meffil R package</vt:lpstr>
      <vt:lpstr>INTRODUCTION TO EPIGENOME-WIDE ASSOCIATION STUDIES (EWAS) </vt:lpstr>
      <vt:lpstr>QUALITY CONTROL OF DNA METHYALTION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XXXXXXXXXXX</dc:title>
  <dc:creator>MARIONA, BUSTAMANTE PINEDA</dc:creator>
  <cp:lastModifiedBy>MARIONA, BUSTAMANTE PINEDA</cp:lastModifiedBy>
  <cp:revision>77</cp:revision>
  <dcterms:created xsi:type="dcterms:W3CDTF">2023-08-02T07:01:45Z</dcterms:created>
  <dcterms:modified xsi:type="dcterms:W3CDTF">2023-08-29T11:41:16Z</dcterms:modified>
</cp:coreProperties>
</file>